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50" r:id="rId3"/>
    <p:sldId id="259" r:id="rId4"/>
    <p:sldId id="260" r:id="rId5"/>
    <p:sldId id="262" r:id="rId6"/>
    <p:sldId id="286" r:id="rId7"/>
    <p:sldId id="288" r:id="rId8"/>
    <p:sldId id="289" r:id="rId9"/>
    <p:sldId id="324" r:id="rId10"/>
    <p:sldId id="327" r:id="rId11"/>
    <p:sldId id="298" r:id="rId12"/>
    <p:sldId id="325" r:id="rId13"/>
    <p:sldId id="299" r:id="rId14"/>
    <p:sldId id="301" r:id="rId15"/>
    <p:sldId id="302" r:id="rId16"/>
    <p:sldId id="311" r:id="rId17"/>
    <p:sldId id="326" r:id="rId18"/>
    <p:sldId id="315" r:id="rId19"/>
    <p:sldId id="348" r:id="rId20"/>
    <p:sldId id="349" r:id="rId21"/>
    <p:sldId id="269" r:id="rId22"/>
    <p:sldId id="270" r:id="rId23"/>
    <p:sldId id="341" r:id="rId24"/>
    <p:sldId id="347" r:id="rId25"/>
    <p:sldId id="333" r:id="rId26"/>
    <p:sldId id="310" r:id="rId27"/>
    <p:sldId id="335" r:id="rId28"/>
    <p:sldId id="336" r:id="rId29"/>
    <p:sldId id="346" r:id="rId30"/>
    <p:sldId id="277" r:id="rId31"/>
    <p:sldId id="345" r:id="rId32"/>
    <p:sldId id="274" r:id="rId33"/>
    <p:sldId id="337" r:id="rId34"/>
    <p:sldId id="338" r:id="rId35"/>
    <p:sldId id="339" r:id="rId36"/>
    <p:sldId id="340" r:id="rId37"/>
    <p:sldId id="344" r:id="rId38"/>
    <p:sldId id="276" r:id="rId39"/>
    <p:sldId id="352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D7B"/>
    <a:srgbClr val="CBD5DB"/>
    <a:srgbClr val="0B708A"/>
    <a:srgbClr val="669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algn="ctr" defTabSz="914400" rtl="0" eaLnBrk="1" latinLnBrk="0" hangingPunct="1">
              <a:defRPr lang="fr-FR" sz="1600" b="1" i="0" u="none" strike="noStrike" kern="1200" spc="0" baseline="0" dirty="0" smtClean="0">
                <a:solidFill>
                  <a:srgbClr val="164D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600" b="1" kern="1200">
                <a:solidFill>
                  <a:srgbClr val="164D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Nombre d’inclusions annuelles</a:t>
            </a:r>
          </a:p>
        </c:rich>
      </c:tx>
      <c:layout>
        <c:manualLayout>
          <c:xMode val="edge"/>
          <c:yMode val="edge"/>
          <c:x val="0.21870059144546117"/>
          <c:y val="4.549205267625228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ctr" defTabSz="914400" rtl="0" eaLnBrk="1" latinLnBrk="0" hangingPunct="1">
            <a:defRPr lang="fr-FR" sz="1600" b="1" i="0" u="none" strike="noStrike" kern="1200" spc="0" baseline="0" dirty="0" smtClean="0">
              <a:solidFill>
                <a:srgbClr val="164D7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2987331692172734E-2"/>
          <c:y val="6.9746097950685051E-2"/>
          <c:w val="0.94347999628417134"/>
          <c:h val="0.82804962208057065"/>
        </c:manualLayout>
      </c:layout>
      <c:lineChart>
        <c:grouping val="standard"/>
        <c:varyColors val="0"/>
        <c:ser>
          <c:idx val="1"/>
          <c:order val="1"/>
          <c:tx>
            <c:v>NEF</c:v>
          </c:tx>
          <c:spPr>
            <a:ln w="28575" cap="rnd">
              <a:solidFill>
                <a:srgbClr val="F1645D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2.9035339495114615E-3"/>
                  <c:y val="-0.140511344138523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61-45B5-B292-A466302C8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1645D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Feuil1!$A$1:$K$1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Feuil1!$A$2:$K$2</c:f>
              <c:numCache>
                <c:formatCode>General</c:formatCode>
                <c:ptCount val="11"/>
                <c:pt idx="0">
                  <c:v>282</c:v>
                </c:pt>
                <c:pt idx="1">
                  <c:v>296</c:v>
                </c:pt>
                <c:pt idx="2">
                  <c:v>433</c:v>
                </c:pt>
                <c:pt idx="3">
                  <c:v>556</c:v>
                </c:pt>
                <c:pt idx="4">
                  <c:v>552</c:v>
                </c:pt>
                <c:pt idx="5">
                  <c:v>585</c:v>
                </c:pt>
                <c:pt idx="6">
                  <c:v>575</c:v>
                </c:pt>
                <c:pt idx="7">
                  <c:v>565</c:v>
                </c:pt>
                <c:pt idx="8">
                  <c:v>576</c:v>
                </c:pt>
                <c:pt idx="9">
                  <c:v>528</c:v>
                </c:pt>
                <c:pt idx="10">
                  <c:v>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61-45B5-B292-A466302C84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6894976"/>
        <c:axId val="7689651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77</c:v>
                </c:tx>
                <c:spPr>
                  <a:ln w="28575" cap="rnd">
                    <a:solidFill>
                      <a:srgbClr val="85D1E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97" b="1" i="0" u="none" strike="noStrike" kern="1200" baseline="0">
                          <a:solidFill>
                            <a:srgbClr val="79BDB8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Feuil1!$A$1:$K$1</c15:sqref>
                        </c15:formulaRef>
                      </c:ext>
                    </c:extLst>
                    <c:strCache>
                      <c:ptCount val="11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Feuil1!$A$3:$K$3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2">
                        <c:v>103</c:v>
                      </c:pt>
                      <c:pt idx="3">
                        <c:v>156</c:v>
                      </c:pt>
                      <c:pt idx="4">
                        <c:v>127</c:v>
                      </c:pt>
                      <c:pt idx="5">
                        <c:v>144</c:v>
                      </c:pt>
                      <c:pt idx="6">
                        <c:v>151</c:v>
                      </c:pt>
                      <c:pt idx="7">
                        <c:v>152</c:v>
                      </c:pt>
                      <c:pt idx="8">
                        <c:v>169</c:v>
                      </c:pt>
                      <c:pt idx="9">
                        <c:v>146</c:v>
                      </c:pt>
                      <c:pt idx="10">
                        <c:v>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C361-45B5-B292-A466302C8422}"/>
                  </c:ext>
                </c:extLst>
              </c15:ser>
            </c15:filteredLineSeries>
          </c:ext>
        </c:extLst>
      </c:lineChart>
      <c:catAx>
        <c:axId val="7689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fr-FR"/>
          </a:p>
        </c:txPr>
        <c:crossAx val="76896512"/>
        <c:crosses val="autoZero"/>
        <c:auto val="1"/>
        <c:lblAlgn val="ctr"/>
        <c:lblOffset val="100"/>
        <c:noMultiLvlLbl val="0"/>
      </c:catAx>
      <c:valAx>
        <c:axId val="76896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7689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164D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b="1" dirty="0">
                <a:solidFill>
                  <a:srgbClr val="16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Répartition par groupe</a:t>
            </a:r>
            <a:r>
              <a:rPr lang="fr-FR" b="1" baseline="0" dirty="0">
                <a:solidFill>
                  <a:srgbClr val="16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suivi</a:t>
            </a:r>
            <a:endParaRPr lang="fr-FR" b="1" dirty="0">
              <a:solidFill>
                <a:srgbClr val="164D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869909699916727"/>
          <c:y val="4.74511981240710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164D7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48655507303927131"/>
          <c:y val="0.14661785046819764"/>
          <c:w val="0.47297703498150212"/>
          <c:h val="0.7507612741431324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A9-46AA-AA4A-BC966BF753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A9-46AA-AA4A-BC966BF753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A9-46AA-AA4A-BC966BF753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A9-46AA-AA4A-BC966BF753AE}"/>
              </c:ext>
            </c:extLst>
          </c:dPt>
          <c:dLbls>
            <c:dLbl>
              <c:idx val="0"/>
              <c:layout>
                <c:manualLayout>
                  <c:x val="1.8079662771393199E-2"/>
                  <c:y val="9.5698231303293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A9-46AA-AA4A-BC966BF753AE}"/>
                </c:ext>
              </c:extLst>
            </c:dLbl>
            <c:dLbl>
              <c:idx val="1"/>
              <c:layout>
                <c:manualLayout>
                  <c:x val="-2.9509474259457528E-3"/>
                  <c:y val="2.52649607649581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EA9-46AA-AA4A-BC966BF753A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B708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EA9-46AA-AA4A-BC966BF753A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EA9-46AA-AA4A-BC966BF75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Prématurés &lt; 33 SA</c:v>
                </c:pt>
                <c:pt idx="1">
                  <c:v>RCIU ou PN &lt; 1500 gr</c:v>
                </c:pt>
                <c:pt idx="2">
                  <c:v>Encéphalopathie anoxique</c:v>
                </c:pt>
                <c:pt idx="3">
                  <c:v>Autre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9.0000000000000011E-2</c:v>
                </c:pt>
                <c:pt idx="2">
                  <c:v>0.05</c:v>
                </c:pt>
                <c:pt idx="3">
                  <c:v>6.0000000000000005E-2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A9-46AA-AA4A-BC966BF75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8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754811713117459E-2"/>
          <c:y val="0.30475214408425538"/>
          <c:w val="0.442035578885973"/>
          <c:h val="0.69524785591574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D7B"/>
              </a:solidFill>
              <a:latin typeface="+mn-lt"/>
              <a:ea typeface="+mn-ea"/>
              <a:cs typeface="Helvetica" panose="020B0604020202020204" pitchFamily="34" charset="0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66003985946069E-2"/>
          <c:y val="8.7806096960746996E-2"/>
          <c:w val="0.97074976803435409"/>
          <c:h val="0.84491241111513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Nombre d'inclus par année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4090519382646638E-2"/>
                  <c:y val="-5.42658707197527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EF5-4ADF-BACE-BC7A048EF68A}"/>
                </c:ext>
              </c:extLst>
            </c:dLbl>
            <c:dLbl>
              <c:idx val="1"/>
              <c:layout>
                <c:manualLayout>
                  <c:x val="7.0452596913233188E-3"/>
                  <c:y val="-6.33101825063783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EF5-4ADF-BACE-BC7A048EF68A}"/>
                </c:ext>
              </c:extLst>
            </c:dLbl>
            <c:dLbl>
              <c:idx val="2"/>
              <c:layout>
                <c:manualLayout>
                  <c:x val="-2.230994279378571E-2"/>
                  <c:y val="-4.748263687978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03836467503092E-2"/>
                      <c:h val="3.41196662150445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8EF5-4ADF-BACE-BC7A048EF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25</c:v>
                </c:pt>
                <c:pt idx="1">
                  <c:v>58</c:v>
                </c:pt>
                <c:pt idx="2">
                  <c:v>134</c:v>
                </c:pt>
                <c:pt idx="3">
                  <c:v>200</c:v>
                </c:pt>
                <c:pt idx="4">
                  <c:v>254</c:v>
                </c:pt>
                <c:pt idx="5">
                  <c:v>291</c:v>
                </c:pt>
                <c:pt idx="6">
                  <c:v>499</c:v>
                </c:pt>
                <c:pt idx="7">
                  <c:v>510</c:v>
                </c:pt>
                <c:pt idx="8">
                  <c:v>470</c:v>
                </c:pt>
                <c:pt idx="9">
                  <c:v>514</c:v>
                </c:pt>
                <c:pt idx="10">
                  <c:v>523</c:v>
                </c:pt>
                <c:pt idx="11">
                  <c:v>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5-4ADF-BACE-BC7A048EF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159760"/>
        <c:axId val="980165168"/>
      </c:barChart>
      <c:lineChart>
        <c:grouping val="standard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File active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Feuil1!$C$2:$C$13</c:f>
              <c:numCache>
                <c:formatCode>General</c:formatCode>
                <c:ptCount val="12"/>
                <c:pt idx="0">
                  <c:v>25</c:v>
                </c:pt>
                <c:pt idx="1">
                  <c:v>83</c:v>
                </c:pt>
                <c:pt idx="2">
                  <c:v>217</c:v>
                </c:pt>
                <c:pt idx="3">
                  <c:v>417</c:v>
                </c:pt>
                <c:pt idx="4">
                  <c:v>671</c:v>
                </c:pt>
                <c:pt idx="5">
                  <c:v>1017</c:v>
                </c:pt>
                <c:pt idx="6">
                  <c:v>1443</c:v>
                </c:pt>
                <c:pt idx="7">
                  <c:v>1952</c:v>
                </c:pt>
                <c:pt idx="8">
                  <c:v>2421</c:v>
                </c:pt>
                <c:pt idx="9">
                  <c:v>2737</c:v>
                </c:pt>
                <c:pt idx="10">
                  <c:v>2963</c:v>
                </c:pt>
                <c:pt idx="11">
                  <c:v>3189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F5-4ADF-BACE-BC7A048EF68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Sorties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693056972187028E-2"/>
                  <c:y val="-4.1135508474908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46081174466679E-2"/>
                      <c:h val="4.00043461067106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8EF5-4ADF-BACE-BC7A048EF68A}"/>
                </c:ext>
              </c:extLst>
            </c:dLbl>
            <c:dLbl>
              <c:idx val="1"/>
              <c:layout>
                <c:manualLayout>
                  <c:x val="-4.1699863255767224E-2"/>
                  <c:y val="-4.4192679448581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086744075631673E-3"/>
                      <c:h val="4.99494911922819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EF5-4ADF-BACE-BC7A048EF68A}"/>
                </c:ext>
              </c:extLst>
            </c:dLbl>
            <c:dLbl>
              <c:idx val="2"/>
              <c:layout>
                <c:manualLayout>
                  <c:x val="6.3465585431956243E-3"/>
                  <c:y val="-3.5148367661956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EF5-4ADF-BACE-BC7A048EF68A}"/>
                </c:ext>
              </c:extLst>
            </c:dLbl>
            <c:dLbl>
              <c:idx val="3"/>
              <c:layout>
                <c:manualLayout>
                  <c:x val="1.2217608285965013E-2"/>
                  <c:y val="-3.28872897153000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EF5-4ADF-BACE-BC7A048EF68A}"/>
                </c:ext>
              </c:extLst>
            </c:dLbl>
            <c:dLbl>
              <c:idx val="11"/>
              <c:layout>
                <c:manualLayout>
                  <c:x val="1.4466689285535608E-3"/>
                  <c:y val="-6.1025798646050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EF5-4ADF-BACE-BC7A048EF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Feuil1!$D$2:$D$13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11</c:v>
                </c:pt>
                <c:pt idx="3">
                  <c:v>25</c:v>
                </c:pt>
                <c:pt idx="4">
                  <c:v>27</c:v>
                </c:pt>
                <c:pt idx="5">
                  <c:v>41</c:v>
                </c:pt>
                <c:pt idx="6">
                  <c:v>88</c:v>
                </c:pt>
                <c:pt idx="7">
                  <c:v>98</c:v>
                </c:pt>
                <c:pt idx="8">
                  <c:v>229</c:v>
                </c:pt>
                <c:pt idx="9">
                  <c:v>181</c:v>
                </c:pt>
                <c:pt idx="10">
                  <c:v>248</c:v>
                </c:pt>
                <c:pt idx="11">
                  <c:v>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F5-4ADF-BACE-BC7A048EF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0159760"/>
        <c:axId val="980165168"/>
      </c:lineChart>
      <c:catAx>
        <c:axId val="98015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0165168"/>
        <c:crosses val="autoZero"/>
        <c:auto val="1"/>
        <c:lblAlgn val="ctr"/>
        <c:lblOffset val="100"/>
        <c:noMultiLvlLbl val="0"/>
      </c:catAx>
      <c:valAx>
        <c:axId val="980165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8015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4635483268456857E-2"/>
          <c:y val="0.23371090951092596"/>
          <c:w val="0.58293770237091636"/>
          <c:h val="5.0879205641324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Répartition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groupe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suivi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/file active (2021)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D3-49F5-A531-51EC062A8D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5D3-49F5-A531-51EC062A8D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D3-49F5-A531-51EC062A8D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5D3-49F5-A531-51EC062A8D24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5D3-49F5-A531-51EC062A8D24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15D3-49F5-A531-51EC062A8D24}"/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15D3-49F5-A531-51EC062A8D24}"/>
                </c:ext>
              </c:extLst>
            </c:dLbl>
            <c:dLbl>
              <c:idx val="3"/>
              <c:layout>
                <c:manualLayout>
                  <c:x val="0.40014461489866437"/>
                  <c:y val="3.6063862650637102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2-15D3-49F5-A531-51EC062A8D2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Feuil1!$A$2:$A$5</c:f>
              <c:strCache>
                <c:ptCount val="4"/>
                <c:pt idx="0">
                  <c:v>Prématuré &lt; 33 SA</c:v>
                </c:pt>
                <c:pt idx="1">
                  <c:v>RCIU &gt; 33 SA</c:v>
                </c:pt>
                <c:pt idx="2">
                  <c:v>Anoxie périnatale</c:v>
                </c:pt>
                <c:pt idx="3">
                  <c:v>Autre pathologie périnatale </c:v>
                </c:pt>
              </c:strCache>
            </c:strRef>
          </c:cat>
          <c:val>
            <c:numRef>
              <c:f>Feuil1!$B$2:$B$5</c:f>
              <c:numCache>
                <c:formatCode>0.00%</c:formatCode>
                <c:ptCount val="4"/>
                <c:pt idx="0">
                  <c:v>0.76400000000000001</c:v>
                </c:pt>
                <c:pt idx="1">
                  <c:v>0.104</c:v>
                </c:pt>
                <c:pt idx="2">
                  <c:v>7.6999999999999999E-2</c:v>
                </c:pt>
                <c:pt idx="3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3-49F5-A531-51EC062A8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Répartition par groupe</a:t>
            </a:r>
            <a:r>
              <a:rPr lang="fr-FR" b="1" baseline="0"/>
              <a:t> de suivi</a:t>
            </a:r>
            <a:endParaRPr lang="fr-FR" b="1"/>
          </a:p>
        </c:rich>
      </c:tx>
      <c:layout>
        <c:manualLayout>
          <c:xMode val="edge"/>
          <c:yMode val="edge"/>
          <c:x val="0.10869911722713584"/>
          <c:y val="4.7451198124071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48655507303927131"/>
          <c:y val="0.14661785046819764"/>
          <c:w val="0.47297703498150212"/>
          <c:h val="0.7507612741431324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8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178124457804371E-3"/>
          <c:y val="0.29526190445944123"/>
          <c:w val="0.442035578885973"/>
          <c:h val="0.69524785591574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Répartition par groupe</a:t>
            </a:r>
            <a:r>
              <a:rPr lang="fr-FR" b="1" baseline="0"/>
              <a:t> de suivi</a:t>
            </a:r>
            <a:endParaRPr lang="fr-FR" b="1"/>
          </a:p>
        </c:rich>
      </c:tx>
      <c:layout>
        <c:manualLayout>
          <c:xMode val="edge"/>
          <c:yMode val="edge"/>
          <c:x val="0.10869911722713584"/>
          <c:y val="4.7451198124071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48655507303927131"/>
          <c:y val="0.14661785046819764"/>
          <c:w val="0.47297703498150212"/>
          <c:h val="0.7507612741431324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8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178124457804371E-3"/>
          <c:y val="0.29526190445944123"/>
          <c:w val="0.442035578885973"/>
          <c:h val="0.69524785591574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AE219-C527-4138-ABAE-16DD81900FE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8A230CC-F8FE-4F01-B8DD-C62184904F8A}">
      <dgm:prSet phldrT="[Texte]"/>
      <dgm:spPr>
        <a:solidFill>
          <a:srgbClr val="20366D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Arial"/>
            </a:rPr>
            <a:t>Appui aux professionnels de 1</a:t>
          </a:r>
          <a:r>
            <a:rPr lang="fr-FR" b="1" baseline="30000" dirty="0">
              <a:solidFill>
                <a:schemeClr val="bg1"/>
              </a:solidFill>
              <a:latin typeface="Arial"/>
            </a:rPr>
            <a:t>ère</a:t>
          </a:r>
          <a:r>
            <a:rPr lang="fr-FR" b="1" dirty="0">
              <a:solidFill>
                <a:schemeClr val="bg1"/>
              </a:solidFill>
              <a:latin typeface="Arial"/>
            </a:rPr>
            <a:t> ligne</a:t>
          </a:r>
        </a:p>
        <a:p>
          <a:endParaRPr lang="fr-FR" b="1" dirty="0">
            <a:solidFill>
              <a:schemeClr val="bg1"/>
            </a:solidFill>
          </a:endParaRPr>
        </a:p>
      </dgm:t>
    </dgm:pt>
    <dgm:pt modelId="{876FB688-E25F-4E4A-A167-EC66A3DD2D0F}" type="parTrans" cxnId="{AEE270AF-9F2F-4470-9450-A9060F2C8C65}">
      <dgm:prSet/>
      <dgm:spPr/>
      <dgm:t>
        <a:bodyPr/>
        <a:lstStyle/>
        <a:p>
          <a:endParaRPr lang="fr-FR"/>
        </a:p>
      </dgm:t>
    </dgm:pt>
    <dgm:pt modelId="{FBB89701-5495-46E4-81A2-86145E327128}" type="sibTrans" cxnId="{AEE270AF-9F2F-4470-9450-A9060F2C8C65}">
      <dgm:prSet/>
      <dgm:spPr/>
      <dgm:t>
        <a:bodyPr/>
        <a:lstStyle/>
        <a:p>
          <a:endParaRPr lang="fr-FR"/>
        </a:p>
      </dgm:t>
    </dgm:pt>
    <dgm:pt modelId="{1EFA853E-2074-45B0-9ECE-F7CE043F370A}">
      <dgm:prSet phldrT="[Texte]"/>
      <dgm:spPr>
        <a:solidFill>
          <a:srgbClr val="20366D"/>
        </a:solidFill>
      </dgm:spPr>
      <dgm:t>
        <a:bodyPr/>
        <a:lstStyle/>
        <a:p>
          <a:r>
            <a:rPr lang="fr-FR" dirty="0"/>
            <a:t>Sensibilisation au dépistage précoce</a:t>
          </a:r>
        </a:p>
      </dgm:t>
    </dgm:pt>
    <dgm:pt modelId="{B4F0A9C5-3475-4B0B-9334-7367FF40F63E}" type="parTrans" cxnId="{EECF27AD-0D1E-4737-B03B-FE075FBE9681}">
      <dgm:prSet/>
      <dgm:spPr/>
      <dgm:t>
        <a:bodyPr/>
        <a:lstStyle/>
        <a:p>
          <a:endParaRPr lang="fr-FR"/>
        </a:p>
      </dgm:t>
    </dgm:pt>
    <dgm:pt modelId="{70C31DFD-28D5-4E19-8C15-610820AA6477}" type="sibTrans" cxnId="{EECF27AD-0D1E-4737-B03B-FE075FBE9681}">
      <dgm:prSet/>
      <dgm:spPr/>
      <dgm:t>
        <a:bodyPr/>
        <a:lstStyle/>
        <a:p>
          <a:endParaRPr lang="fr-FR"/>
        </a:p>
      </dgm:t>
    </dgm:pt>
    <dgm:pt modelId="{97852F3A-23CF-4212-B4B0-3B6AD9347500}">
      <dgm:prSet phldrT="[Texte]"/>
      <dgm:spPr>
        <a:solidFill>
          <a:srgbClr val="20366D"/>
        </a:solidFill>
      </dgm:spPr>
      <dgm:t>
        <a:bodyPr/>
        <a:lstStyle/>
        <a:p>
          <a:r>
            <a:rPr lang="fr-FR" dirty="0"/>
            <a:t>Réponse téléphonique en cas de doute d’un médecin ou d’une structure</a:t>
          </a:r>
        </a:p>
      </dgm:t>
    </dgm:pt>
    <dgm:pt modelId="{57AE1C3A-6B64-461D-A490-DB8E5ECAEC73}" type="parTrans" cxnId="{64F57C57-C3B1-456E-BFCF-2D3199198AEC}">
      <dgm:prSet/>
      <dgm:spPr/>
      <dgm:t>
        <a:bodyPr/>
        <a:lstStyle/>
        <a:p>
          <a:endParaRPr lang="fr-FR"/>
        </a:p>
      </dgm:t>
    </dgm:pt>
    <dgm:pt modelId="{0195C004-84A7-4827-B7AC-29871B768CDE}" type="sibTrans" cxnId="{64F57C57-C3B1-456E-BFCF-2D3199198AEC}">
      <dgm:prSet/>
      <dgm:spPr/>
      <dgm:t>
        <a:bodyPr/>
        <a:lstStyle/>
        <a:p>
          <a:endParaRPr lang="fr-FR"/>
        </a:p>
      </dgm:t>
    </dgm:pt>
    <dgm:pt modelId="{503F5070-862E-48F2-BA8F-B08BDD205EEC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Arial"/>
            </a:rPr>
            <a:t>L’accompagnement et les interventions pluridisciplinaires auprès des enfants et des familles</a:t>
          </a:r>
          <a:endParaRPr lang="fr-FR" b="1" dirty="0">
            <a:solidFill>
              <a:schemeClr val="bg1"/>
            </a:solidFill>
          </a:endParaRPr>
        </a:p>
      </dgm:t>
    </dgm:pt>
    <dgm:pt modelId="{E4FD4C29-6144-4954-8690-58C74E3922AF}" type="parTrans" cxnId="{EEC78826-88B8-42CD-AA0D-84368B110AF2}">
      <dgm:prSet/>
      <dgm:spPr/>
      <dgm:t>
        <a:bodyPr/>
        <a:lstStyle/>
        <a:p>
          <a:endParaRPr lang="fr-FR"/>
        </a:p>
      </dgm:t>
    </dgm:pt>
    <dgm:pt modelId="{92255C5D-DF4C-414A-92C1-86659D36C847}" type="sibTrans" cxnId="{EEC78826-88B8-42CD-AA0D-84368B110AF2}">
      <dgm:prSet/>
      <dgm:spPr/>
      <dgm:t>
        <a:bodyPr/>
        <a:lstStyle/>
        <a:p>
          <a:endParaRPr lang="fr-FR"/>
        </a:p>
      </dgm:t>
    </dgm:pt>
    <dgm:pt modelId="{D15295AE-106B-485A-8984-23C1EF344DE1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Constitution du dossier MDPH</a:t>
          </a:r>
        </a:p>
      </dgm:t>
    </dgm:pt>
    <dgm:pt modelId="{C05F66DD-2D2D-4BB0-A44C-5055B2C2C9FE}" type="parTrans" cxnId="{417E848A-7542-452C-AB2F-5F2FEAFE5011}">
      <dgm:prSet/>
      <dgm:spPr/>
      <dgm:t>
        <a:bodyPr/>
        <a:lstStyle/>
        <a:p>
          <a:endParaRPr lang="fr-FR"/>
        </a:p>
      </dgm:t>
    </dgm:pt>
    <dgm:pt modelId="{0FE85D66-11B8-4FF3-8920-39F4CDC55713}" type="sibTrans" cxnId="{417E848A-7542-452C-AB2F-5F2FEAFE5011}">
      <dgm:prSet/>
      <dgm:spPr/>
      <dgm:t>
        <a:bodyPr/>
        <a:lstStyle/>
        <a:p>
          <a:endParaRPr lang="fr-FR"/>
        </a:p>
      </dgm:t>
    </dgm:pt>
    <dgm:pt modelId="{08EAA1B8-6030-4654-B729-6E31077500C3}">
      <dgm:prSet phldrT="[Texte]"/>
      <dgm:spPr>
        <a:solidFill>
          <a:schemeClr val="accent5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Arial"/>
            </a:rPr>
            <a:t>La coordination des professionnels de santé libéraux</a:t>
          </a:r>
        </a:p>
        <a:p>
          <a:endParaRPr lang="fr-FR" b="1" dirty="0">
            <a:solidFill>
              <a:schemeClr val="bg1"/>
            </a:solidFill>
          </a:endParaRPr>
        </a:p>
      </dgm:t>
    </dgm:pt>
    <dgm:pt modelId="{971DD128-2262-4630-8EDB-A81606DBCDC3}" type="parTrans" cxnId="{C916CB84-1DD6-4D3F-AD6E-9C0DF284B861}">
      <dgm:prSet/>
      <dgm:spPr/>
      <dgm:t>
        <a:bodyPr/>
        <a:lstStyle/>
        <a:p>
          <a:endParaRPr lang="fr-FR"/>
        </a:p>
      </dgm:t>
    </dgm:pt>
    <dgm:pt modelId="{F0AC085F-3932-4426-AFBB-73D9377A56DA}" type="sibTrans" cxnId="{C916CB84-1DD6-4D3F-AD6E-9C0DF284B861}">
      <dgm:prSet/>
      <dgm:spPr/>
      <dgm:t>
        <a:bodyPr/>
        <a:lstStyle/>
        <a:p>
          <a:endParaRPr lang="fr-FR"/>
        </a:p>
      </dgm:t>
    </dgm:pt>
    <dgm:pt modelId="{79F9933C-9E09-40DA-845A-49EE376ADA81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identifier les professionnels libéraux du territoire</a:t>
          </a:r>
        </a:p>
      </dgm:t>
    </dgm:pt>
    <dgm:pt modelId="{8D0EAE19-068E-4731-883A-139814AB6610}" type="parTrans" cxnId="{4DD382AD-5726-4E8F-8D07-64E26320E57E}">
      <dgm:prSet/>
      <dgm:spPr/>
      <dgm:t>
        <a:bodyPr/>
        <a:lstStyle/>
        <a:p>
          <a:endParaRPr lang="fr-FR"/>
        </a:p>
      </dgm:t>
    </dgm:pt>
    <dgm:pt modelId="{BAA5E8A4-F846-4CB7-BE5A-08EB64FF271D}" type="sibTrans" cxnId="{4DD382AD-5726-4E8F-8D07-64E26320E57E}">
      <dgm:prSet/>
      <dgm:spPr/>
      <dgm:t>
        <a:bodyPr/>
        <a:lstStyle/>
        <a:p>
          <a:endParaRPr lang="fr-FR"/>
        </a:p>
      </dgm:t>
    </dgm:pt>
    <dgm:pt modelId="{16FAB5FD-D2FF-4E7A-BC7B-3BEDEB7A3A3A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Elaboration et financement de soins (psychomot / ergo / psychologues)</a:t>
          </a:r>
        </a:p>
      </dgm:t>
    </dgm:pt>
    <dgm:pt modelId="{FF7C22DE-5C6D-4C3A-9EA3-FBC2609550B2}" type="parTrans" cxnId="{0DC12A02-8A90-4DA7-9CBF-3D70709BEACF}">
      <dgm:prSet/>
      <dgm:spPr/>
      <dgm:t>
        <a:bodyPr/>
        <a:lstStyle/>
        <a:p>
          <a:endParaRPr lang="fr-FR"/>
        </a:p>
      </dgm:t>
    </dgm:pt>
    <dgm:pt modelId="{6BEB4501-F952-4699-AA4D-F83038FDFD43}" type="sibTrans" cxnId="{0DC12A02-8A90-4DA7-9CBF-3D70709BEACF}">
      <dgm:prSet/>
      <dgm:spPr/>
      <dgm:t>
        <a:bodyPr/>
        <a:lstStyle/>
        <a:p>
          <a:endParaRPr lang="fr-FR"/>
        </a:p>
      </dgm:t>
    </dgm:pt>
    <dgm:pt modelId="{80E52933-60D3-4531-9EFF-7A83888EB538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Proposition d’une évaluation diagnostique</a:t>
          </a:r>
        </a:p>
      </dgm:t>
    </dgm:pt>
    <dgm:pt modelId="{446B9389-95A7-4DFF-9B53-8F3CA956B633}" type="parTrans" cxnId="{034397FF-9DCE-47B3-959B-D57371C291A9}">
      <dgm:prSet/>
      <dgm:spPr/>
      <dgm:t>
        <a:bodyPr/>
        <a:lstStyle/>
        <a:p>
          <a:endParaRPr lang="fr-FR"/>
        </a:p>
      </dgm:t>
    </dgm:pt>
    <dgm:pt modelId="{A7327E5C-D7C1-4A59-9217-538C9117058C}" type="sibTrans" cxnId="{034397FF-9DCE-47B3-959B-D57371C291A9}">
      <dgm:prSet/>
      <dgm:spPr/>
      <dgm:t>
        <a:bodyPr/>
        <a:lstStyle/>
        <a:p>
          <a:endParaRPr lang="fr-FR"/>
        </a:p>
      </dgm:t>
    </dgm:pt>
    <dgm:pt modelId="{899538E0-404C-435F-B345-11A18D418546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Orientation de l’enfant à l’issue de la prise en charge par la PCO</a:t>
          </a:r>
        </a:p>
      </dgm:t>
    </dgm:pt>
    <dgm:pt modelId="{2DE67DEE-39DC-4A85-8C37-2ADD2CFBB0A3}" type="parTrans" cxnId="{C6FAD4F3-F952-4CAC-A625-B3632E970353}">
      <dgm:prSet/>
      <dgm:spPr/>
      <dgm:t>
        <a:bodyPr/>
        <a:lstStyle/>
        <a:p>
          <a:endParaRPr lang="fr-FR"/>
        </a:p>
      </dgm:t>
    </dgm:pt>
    <dgm:pt modelId="{BC45118A-8CED-42D8-BCD3-C80DB6F3A2D0}" type="sibTrans" cxnId="{C6FAD4F3-F952-4CAC-A625-B3632E970353}">
      <dgm:prSet/>
      <dgm:spPr/>
      <dgm:t>
        <a:bodyPr/>
        <a:lstStyle/>
        <a:p>
          <a:endParaRPr lang="fr-FR"/>
        </a:p>
      </dgm:t>
    </dgm:pt>
    <dgm:pt modelId="{5481B1F1-8618-442A-AE29-667E8CF27637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Soutien de la famille</a:t>
          </a:r>
        </a:p>
      </dgm:t>
    </dgm:pt>
    <dgm:pt modelId="{42B28B14-F743-4D57-B04D-4CC29CCFBAB8}" type="parTrans" cxnId="{9EAACDD1-CFC7-46D3-90BE-4071AD40BC93}">
      <dgm:prSet/>
      <dgm:spPr/>
      <dgm:t>
        <a:bodyPr/>
        <a:lstStyle/>
        <a:p>
          <a:endParaRPr lang="fr-FR"/>
        </a:p>
      </dgm:t>
    </dgm:pt>
    <dgm:pt modelId="{D7645C7A-1713-444B-B613-A4581DE6B06C}" type="sibTrans" cxnId="{9EAACDD1-CFC7-46D3-90BE-4071AD40BC93}">
      <dgm:prSet/>
      <dgm:spPr/>
      <dgm:t>
        <a:bodyPr/>
        <a:lstStyle/>
        <a:p>
          <a:endParaRPr lang="fr-FR"/>
        </a:p>
      </dgm:t>
    </dgm:pt>
    <dgm:pt modelId="{3D661A5D-D918-4E50-9B12-E1445AF79B28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Organiser les synthèses pluridisciplinaires</a:t>
          </a:r>
        </a:p>
      </dgm:t>
    </dgm:pt>
    <dgm:pt modelId="{12947CF3-7972-4ED7-96C2-5CFD8FCEBA96}" type="parTrans" cxnId="{FF86A6A0-3862-4BD2-A109-ADC143B0FD07}">
      <dgm:prSet/>
      <dgm:spPr/>
      <dgm:t>
        <a:bodyPr/>
        <a:lstStyle/>
        <a:p>
          <a:endParaRPr lang="fr-FR"/>
        </a:p>
      </dgm:t>
    </dgm:pt>
    <dgm:pt modelId="{17562500-2CC9-4E62-A25D-113C1F03A5C7}" type="sibTrans" cxnId="{FF86A6A0-3862-4BD2-A109-ADC143B0FD07}">
      <dgm:prSet/>
      <dgm:spPr/>
      <dgm:t>
        <a:bodyPr/>
        <a:lstStyle/>
        <a:p>
          <a:endParaRPr lang="fr-FR"/>
        </a:p>
      </dgm:t>
    </dgm:pt>
    <dgm:pt modelId="{BB472658-6634-4591-A4B0-D6CB9ADA027F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Proposer des formations </a:t>
          </a:r>
        </a:p>
      </dgm:t>
    </dgm:pt>
    <dgm:pt modelId="{3BC21F59-A2AC-48B2-B9F1-7F99866B1FE8}" type="parTrans" cxnId="{A673FD77-4569-48EC-B9ED-2C760A77DFD6}">
      <dgm:prSet/>
      <dgm:spPr/>
      <dgm:t>
        <a:bodyPr/>
        <a:lstStyle/>
        <a:p>
          <a:endParaRPr lang="fr-FR"/>
        </a:p>
      </dgm:t>
    </dgm:pt>
    <dgm:pt modelId="{905FD916-B499-4EBD-BE69-5333764F4A60}" type="sibTrans" cxnId="{A673FD77-4569-48EC-B9ED-2C760A77DFD6}">
      <dgm:prSet/>
      <dgm:spPr/>
      <dgm:t>
        <a:bodyPr/>
        <a:lstStyle/>
        <a:p>
          <a:endParaRPr lang="fr-FR"/>
        </a:p>
      </dgm:t>
    </dgm:pt>
    <dgm:pt modelId="{C4D39B7A-7413-4676-85D2-84EC7EBFBEE0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Mettre en place la contractualisation</a:t>
          </a:r>
        </a:p>
      </dgm:t>
    </dgm:pt>
    <dgm:pt modelId="{A408AEE5-9876-4492-85D2-A3AC241E7206}" type="parTrans" cxnId="{91FF87A5-4D1B-435E-A50C-61746E454B7E}">
      <dgm:prSet/>
      <dgm:spPr/>
      <dgm:t>
        <a:bodyPr/>
        <a:lstStyle/>
        <a:p>
          <a:endParaRPr lang="fr-FR"/>
        </a:p>
      </dgm:t>
    </dgm:pt>
    <dgm:pt modelId="{754A971D-7473-445D-A78B-476B5884F64E}" type="sibTrans" cxnId="{91FF87A5-4D1B-435E-A50C-61746E454B7E}">
      <dgm:prSet/>
      <dgm:spPr/>
      <dgm:t>
        <a:bodyPr/>
        <a:lstStyle/>
        <a:p>
          <a:endParaRPr lang="fr-FR"/>
        </a:p>
      </dgm:t>
    </dgm:pt>
    <dgm:pt modelId="{617EEDB7-229F-4302-A3AB-6ACBF12C4934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Organiser le partage sécurisée des bilans et CR</a:t>
          </a:r>
        </a:p>
      </dgm:t>
    </dgm:pt>
    <dgm:pt modelId="{0CF77985-B8A0-43CC-8457-0B94DF29E1B9}" type="parTrans" cxnId="{46D8455C-8021-41FB-997C-7E568551EE64}">
      <dgm:prSet/>
      <dgm:spPr/>
      <dgm:t>
        <a:bodyPr/>
        <a:lstStyle/>
        <a:p>
          <a:endParaRPr lang="fr-FR"/>
        </a:p>
      </dgm:t>
    </dgm:pt>
    <dgm:pt modelId="{719B99BA-15BA-4CF0-8B38-1338A8DB8A82}" type="sibTrans" cxnId="{46D8455C-8021-41FB-997C-7E568551EE64}">
      <dgm:prSet/>
      <dgm:spPr/>
      <dgm:t>
        <a:bodyPr/>
        <a:lstStyle/>
        <a:p>
          <a:endParaRPr lang="fr-FR"/>
        </a:p>
      </dgm:t>
    </dgm:pt>
    <dgm:pt modelId="{FA993182-3B0C-4DCE-BCE7-F815562515E6}">
      <dgm:prSet phldrT="[Texte]"/>
      <dgm:spPr>
        <a:solidFill>
          <a:srgbClr val="20366D"/>
        </a:solidFill>
      </dgm:spPr>
      <dgm:t>
        <a:bodyPr/>
        <a:lstStyle/>
        <a:p>
          <a:endParaRPr lang="fr-FR" dirty="0"/>
        </a:p>
      </dgm:t>
    </dgm:pt>
    <dgm:pt modelId="{CD341922-E1BA-4EF8-92AA-73B641B48D1E}" type="parTrans" cxnId="{461F743E-0A00-461F-BF97-0E38A76CF2D4}">
      <dgm:prSet/>
      <dgm:spPr/>
      <dgm:t>
        <a:bodyPr/>
        <a:lstStyle/>
        <a:p>
          <a:endParaRPr lang="fr-FR"/>
        </a:p>
      </dgm:t>
    </dgm:pt>
    <dgm:pt modelId="{989BF568-504B-4C64-AC4E-09E1D1308FDB}" type="sibTrans" cxnId="{461F743E-0A00-461F-BF97-0E38A76CF2D4}">
      <dgm:prSet/>
      <dgm:spPr/>
      <dgm:t>
        <a:bodyPr/>
        <a:lstStyle/>
        <a:p>
          <a:endParaRPr lang="fr-FR"/>
        </a:p>
      </dgm:t>
    </dgm:pt>
    <dgm:pt modelId="{9524B8F9-E8DE-4D5F-834B-47232387D9C5}" type="pres">
      <dgm:prSet presAssocID="{07EAE219-C527-4138-ABAE-16DD81900F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E972315-BB99-4E7A-A913-A62B484CB2EF}" type="pres">
      <dgm:prSet presAssocID="{08A230CC-F8FE-4F01-B8DD-C62184904F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C189CA-1191-4081-995F-9A3555B63EE1}" type="pres">
      <dgm:prSet presAssocID="{FBB89701-5495-46E4-81A2-86145E327128}" presName="sibTrans" presStyleCnt="0"/>
      <dgm:spPr/>
    </dgm:pt>
    <dgm:pt modelId="{25EDA1B0-9510-4A87-8FE0-42896A858901}" type="pres">
      <dgm:prSet presAssocID="{503F5070-862E-48F2-BA8F-B08BDD205E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9E2D7-86A8-464E-8B70-F3FA93C15535}" type="pres">
      <dgm:prSet presAssocID="{92255C5D-DF4C-414A-92C1-86659D36C847}" presName="sibTrans" presStyleCnt="0"/>
      <dgm:spPr/>
    </dgm:pt>
    <dgm:pt modelId="{6B646C54-F28D-43F4-92A3-8CECFE2F2731}" type="pres">
      <dgm:prSet presAssocID="{08EAA1B8-6030-4654-B729-6E31077500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D8455C-8021-41FB-997C-7E568551EE64}" srcId="{08EAA1B8-6030-4654-B729-6E31077500C3}" destId="{617EEDB7-229F-4302-A3AB-6ACBF12C4934}" srcOrd="2" destOrd="0" parTransId="{0CF77985-B8A0-43CC-8457-0B94DF29E1B9}" sibTransId="{719B99BA-15BA-4CF0-8B38-1338A8DB8A82}"/>
    <dgm:cxn modelId="{FF86A6A0-3862-4BD2-A109-ADC143B0FD07}" srcId="{08EAA1B8-6030-4654-B729-6E31077500C3}" destId="{3D661A5D-D918-4E50-9B12-E1445AF79B28}" srcOrd="3" destOrd="0" parTransId="{12947CF3-7972-4ED7-96C2-5CFD8FCEBA96}" sibTransId="{17562500-2CC9-4E62-A25D-113C1F03A5C7}"/>
    <dgm:cxn modelId="{13BA754C-AB06-4178-8130-689D9831F42E}" type="presOf" srcId="{3D661A5D-D918-4E50-9B12-E1445AF79B28}" destId="{6B646C54-F28D-43F4-92A3-8CECFE2F2731}" srcOrd="0" destOrd="4" presId="urn:microsoft.com/office/officeart/2005/8/layout/hList6"/>
    <dgm:cxn modelId="{EECF27AD-0D1E-4737-B03B-FE075FBE9681}" srcId="{08A230CC-F8FE-4F01-B8DD-C62184904F8A}" destId="{1EFA853E-2074-45B0-9ECE-F7CE043F370A}" srcOrd="0" destOrd="0" parTransId="{B4F0A9C5-3475-4B0B-9334-7367FF40F63E}" sibTransId="{70C31DFD-28D5-4E19-8C15-610820AA6477}"/>
    <dgm:cxn modelId="{C6FAD4F3-F952-4CAC-A625-B3632E970353}" srcId="{503F5070-862E-48F2-BA8F-B08BDD205EEC}" destId="{899538E0-404C-435F-B345-11A18D418546}" srcOrd="4" destOrd="0" parTransId="{2DE67DEE-39DC-4A85-8C37-2ADD2CFBB0A3}" sibTransId="{BC45118A-8CED-42D8-BCD3-C80DB6F3A2D0}"/>
    <dgm:cxn modelId="{8411F03B-C107-4A96-A447-B66EEF3942D7}" type="presOf" srcId="{BB472658-6634-4591-A4B0-D6CB9ADA027F}" destId="{6B646C54-F28D-43F4-92A3-8CECFE2F2731}" srcOrd="0" destOrd="5" presId="urn:microsoft.com/office/officeart/2005/8/layout/hList6"/>
    <dgm:cxn modelId="{AE39B245-50DF-4398-84EF-0D3349F39CC9}" type="presOf" srcId="{899538E0-404C-435F-B345-11A18D418546}" destId="{25EDA1B0-9510-4A87-8FE0-42896A858901}" srcOrd="0" destOrd="5" presId="urn:microsoft.com/office/officeart/2005/8/layout/hList6"/>
    <dgm:cxn modelId="{C916CB84-1DD6-4D3F-AD6E-9C0DF284B861}" srcId="{07EAE219-C527-4138-ABAE-16DD81900FEA}" destId="{08EAA1B8-6030-4654-B729-6E31077500C3}" srcOrd="2" destOrd="0" parTransId="{971DD128-2262-4630-8EDB-A81606DBCDC3}" sibTransId="{F0AC085F-3932-4426-AFBB-73D9377A56DA}"/>
    <dgm:cxn modelId="{4DD382AD-5726-4E8F-8D07-64E26320E57E}" srcId="{08EAA1B8-6030-4654-B729-6E31077500C3}" destId="{79F9933C-9E09-40DA-845A-49EE376ADA81}" srcOrd="0" destOrd="0" parTransId="{8D0EAE19-068E-4731-883A-139814AB6610}" sibTransId="{BAA5E8A4-F846-4CB7-BE5A-08EB64FF271D}"/>
    <dgm:cxn modelId="{91FF87A5-4D1B-435E-A50C-61746E454B7E}" srcId="{08EAA1B8-6030-4654-B729-6E31077500C3}" destId="{C4D39B7A-7413-4676-85D2-84EC7EBFBEE0}" srcOrd="1" destOrd="0" parTransId="{A408AEE5-9876-4492-85D2-A3AC241E7206}" sibTransId="{754A971D-7473-445D-A78B-476B5884F64E}"/>
    <dgm:cxn modelId="{C5DB8727-4DD8-43E6-9403-17B5B939AB05}" type="presOf" srcId="{503F5070-862E-48F2-BA8F-B08BDD205EEC}" destId="{25EDA1B0-9510-4A87-8FE0-42896A858901}" srcOrd="0" destOrd="0" presId="urn:microsoft.com/office/officeart/2005/8/layout/hList6"/>
    <dgm:cxn modelId="{A7181B15-B14F-4572-B4BE-C4D1D3A026AC}" type="presOf" srcId="{97852F3A-23CF-4212-B4B0-3B6AD9347500}" destId="{7E972315-BB99-4E7A-A913-A62B484CB2EF}" srcOrd="0" destOrd="3" presId="urn:microsoft.com/office/officeart/2005/8/layout/hList6"/>
    <dgm:cxn modelId="{C0FAA090-6F0A-422A-AA4B-D6D999CBFED5}" type="presOf" srcId="{D15295AE-106B-485A-8984-23C1EF344DE1}" destId="{25EDA1B0-9510-4A87-8FE0-42896A858901}" srcOrd="0" destOrd="4" presId="urn:microsoft.com/office/officeart/2005/8/layout/hList6"/>
    <dgm:cxn modelId="{64F57C57-C3B1-456E-BFCF-2D3199198AEC}" srcId="{08A230CC-F8FE-4F01-B8DD-C62184904F8A}" destId="{97852F3A-23CF-4212-B4B0-3B6AD9347500}" srcOrd="2" destOrd="0" parTransId="{57AE1C3A-6B64-461D-A490-DB8E5ECAEC73}" sibTransId="{0195C004-84A7-4827-B7AC-29871B768CDE}"/>
    <dgm:cxn modelId="{F0F1882C-CACE-4B73-8132-0204CA6CAF88}" type="presOf" srcId="{07EAE219-C527-4138-ABAE-16DD81900FEA}" destId="{9524B8F9-E8DE-4D5F-834B-47232387D9C5}" srcOrd="0" destOrd="0" presId="urn:microsoft.com/office/officeart/2005/8/layout/hList6"/>
    <dgm:cxn modelId="{F87118E1-4CD2-4DA6-AA2D-3F75C88FD74A}" type="presOf" srcId="{C4D39B7A-7413-4676-85D2-84EC7EBFBEE0}" destId="{6B646C54-F28D-43F4-92A3-8CECFE2F2731}" srcOrd="0" destOrd="2" presId="urn:microsoft.com/office/officeart/2005/8/layout/hList6"/>
    <dgm:cxn modelId="{F03BBB3B-D6CD-4231-B3B8-AF03B9C76C3B}" type="presOf" srcId="{80E52933-60D3-4531-9EFF-7A83888EB538}" destId="{25EDA1B0-9510-4A87-8FE0-42896A858901}" srcOrd="0" destOrd="1" presId="urn:microsoft.com/office/officeart/2005/8/layout/hList6"/>
    <dgm:cxn modelId="{F1E27C2F-284E-4FA7-BF8D-493E03D6E120}" type="presOf" srcId="{617EEDB7-229F-4302-A3AB-6ACBF12C4934}" destId="{6B646C54-F28D-43F4-92A3-8CECFE2F2731}" srcOrd="0" destOrd="3" presId="urn:microsoft.com/office/officeart/2005/8/layout/hList6"/>
    <dgm:cxn modelId="{AEE270AF-9F2F-4470-9450-A9060F2C8C65}" srcId="{07EAE219-C527-4138-ABAE-16DD81900FEA}" destId="{08A230CC-F8FE-4F01-B8DD-C62184904F8A}" srcOrd="0" destOrd="0" parTransId="{876FB688-E25F-4E4A-A167-EC66A3DD2D0F}" sibTransId="{FBB89701-5495-46E4-81A2-86145E327128}"/>
    <dgm:cxn modelId="{C3D10BFD-94B5-4C8D-97EB-861EDAF5F47C}" type="presOf" srcId="{1EFA853E-2074-45B0-9ECE-F7CE043F370A}" destId="{7E972315-BB99-4E7A-A913-A62B484CB2EF}" srcOrd="0" destOrd="1" presId="urn:microsoft.com/office/officeart/2005/8/layout/hList6"/>
    <dgm:cxn modelId="{034397FF-9DCE-47B3-959B-D57371C291A9}" srcId="{503F5070-862E-48F2-BA8F-B08BDD205EEC}" destId="{80E52933-60D3-4531-9EFF-7A83888EB538}" srcOrd="0" destOrd="0" parTransId="{446B9389-95A7-4DFF-9B53-8F3CA956B633}" sibTransId="{A7327E5C-D7C1-4A59-9217-538C9117058C}"/>
    <dgm:cxn modelId="{0DC12A02-8A90-4DA7-9CBF-3D70709BEACF}" srcId="{503F5070-862E-48F2-BA8F-B08BDD205EEC}" destId="{16FAB5FD-D2FF-4E7A-BC7B-3BEDEB7A3A3A}" srcOrd="2" destOrd="0" parTransId="{FF7C22DE-5C6D-4C3A-9EA3-FBC2609550B2}" sibTransId="{6BEB4501-F952-4699-AA4D-F83038FDFD43}"/>
    <dgm:cxn modelId="{F37F76EF-5E9C-4B43-A785-2CF3E3F76308}" type="presOf" srcId="{FA993182-3B0C-4DCE-BCE7-F815562515E6}" destId="{7E972315-BB99-4E7A-A913-A62B484CB2EF}" srcOrd="0" destOrd="2" presId="urn:microsoft.com/office/officeart/2005/8/layout/hList6"/>
    <dgm:cxn modelId="{B139D8E7-3731-400C-A854-5732E1211FEB}" type="presOf" srcId="{08EAA1B8-6030-4654-B729-6E31077500C3}" destId="{6B646C54-F28D-43F4-92A3-8CECFE2F2731}" srcOrd="0" destOrd="0" presId="urn:microsoft.com/office/officeart/2005/8/layout/hList6"/>
    <dgm:cxn modelId="{417E848A-7542-452C-AB2F-5F2FEAFE5011}" srcId="{503F5070-862E-48F2-BA8F-B08BDD205EEC}" destId="{D15295AE-106B-485A-8984-23C1EF344DE1}" srcOrd="3" destOrd="0" parTransId="{C05F66DD-2D2D-4BB0-A44C-5055B2C2C9FE}" sibTransId="{0FE85D66-11B8-4FF3-8920-39F4CDC55713}"/>
    <dgm:cxn modelId="{D3CEADFC-B371-4F3A-B42C-100B79C7A1DD}" type="presOf" srcId="{08A230CC-F8FE-4F01-B8DD-C62184904F8A}" destId="{7E972315-BB99-4E7A-A913-A62B484CB2EF}" srcOrd="0" destOrd="0" presId="urn:microsoft.com/office/officeart/2005/8/layout/hList6"/>
    <dgm:cxn modelId="{9EAACDD1-CFC7-46D3-90BE-4071AD40BC93}" srcId="{503F5070-862E-48F2-BA8F-B08BDD205EEC}" destId="{5481B1F1-8618-442A-AE29-667E8CF27637}" srcOrd="1" destOrd="0" parTransId="{42B28B14-F743-4D57-B04D-4CC29CCFBAB8}" sibTransId="{D7645C7A-1713-444B-B613-A4581DE6B06C}"/>
    <dgm:cxn modelId="{B06BEC17-4549-4385-8D87-6B1A176D5CC4}" type="presOf" srcId="{5481B1F1-8618-442A-AE29-667E8CF27637}" destId="{25EDA1B0-9510-4A87-8FE0-42896A858901}" srcOrd="0" destOrd="2" presId="urn:microsoft.com/office/officeart/2005/8/layout/hList6"/>
    <dgm:cxn modelId="{DDF379D4-B09E-41AC-8C60-C54CD9BC6433}" type="presOf" srcId="{16FAB5FD-D2FF-4E7A-BC7B-3BEDEB7A3A3A}" destId="{25EDA1B0-9510-4A87-8FE0-42896A858901}" srcOrd="0" destOrd="3" presId="urn:microsoft.com/office/officeart/2005/8/layout/hList6"/>
    <dgm:cxn modelId="{EEC78826-88B8-42CD-AA0D-84368B110AF2}" srcId="{07EAE219-C527-4138-ABAE-16DD81900FEA}" destId="{503F5070-862E-48F2-BA8F-B08BDD205EEC}" srcOrd="1" destOrd="0" parTransId="{E4FD4C29-6144-4954-8690-58C74E3922AF}" sibTransId="{92255C5D-DF4C-414A-92C1-86659D36C847}"/>
    <dgm:cxn modelId="{A673FD77-4569-48EC-B9ED-2C760A77DFD6}" srcId="{08EAA1B8-6030-4654-B729-6E31077500C3}" destId="{BB472658-6634-4591-A4B0-D6CB9ADA027F}" srcOrd="4" destOrd="0" parTransId="{3BC21F59-A2AC-48B2-B9F1-7F99866B1FE8}" sibTransId="{905FD916-B499-4EBD-BE69-5333764F4A60}"/>
    <dgm:cxn modelId="{461F743E-0A00-461F-BF97-0E38A76CF2D4}" srcId="{08A230CC-F8FE-4F01-B8DD-C62184904F8A}" destId="{FA993182-3B0C-4DCE-BCE7-F815562515E6}" srcOrd="1" destOrd="0" parTransId="{CD341922-E1BA-4EF8-92AA-73B641B48D1E}" sibTransId="{989BF568-504B-4C64-AC4E-09E1D1308FDB}"/>
    <dgm:cxn modelId="{99CAB42C-31A9-4DFF-9C8C-6ED2D52C5EB4}" type="presOf" srcId="{79F9933C-9E09-40DA-845A-49EE376ADA81}" destId="{6B646C54-F28D-43F4-92A3-8CECFE2F2731}" srcOrd="0" destOrd="1" presId="urn:microsoft.com/office/officeart/2005/8/layout/hList6"/>
    <dgm:cxn modelId="{68F00818-346C-4648-9953-12DEA80F66EE}" type="presParOf" srcId="{9524B8F9-E8DE-4D5F-834B-47232387D9C5}" destId="{7E972315-BB99-4E7A-A913-A62B484CB2EF}" srcOrd="0" destOrd="0" presId="urn:microsoft.com/office/officeart/2005/8/layout/hList6"/>
    <dgm:cxn modelId="{CBB12C17-4056-4FD0-8DC0-7F07D3322175}" type="presParOf" srcId="{9524B8F9-E8DE-4D5F-834B-47232387D9C5}" destId="{27C189CA-1191-4081-995F-9A3555B63EE1}" srcOrd="1" destOrd="0" presId="urn:microsoft.com/office/officeart/2005/8/layout/hList6"/>
    <dgm:cxn modelId="{00841399-BDD7-45EF-BF63-D3A1AF950F3B}" type="presParOf" srcId="{9524B8F9-E8DE-4D5F-834B-47232387D9C5}" destId="{25EDA1B0-9510-4A87-8FE0-42896A858901}" srcOrd="2" destOrd="0" presId="urn:microsoft.com/office/officeart/2005/8/layout/hList6"/>
    <dgm:cxn modelId="{382FB594-D076-445B-B253-635CA841C337}" type="presParOf" srcId="{9524B8F9-E8DE-4D5F-834B-47232387D9C5}" destId="{EBE9E2D7-86A8-464E-8B70-F3FA93C15535}" srcOrd="3" destOrd="0" presId="urn:microsoft.com/office/officeart/2005/8/layout/hList6"/>
    <dgm:cxn modelId="{21D158B3-92B3-46A5-8EAE-CE67629CB6B8}" type="presParOf" srcId="{9524B8F9-E8DE-4D5F-834B-47232387D9C5}" destId="{6B646C54-F28D-43F4-92A3-8CECFE2F273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EAE219-C527-4138-ABAE-16DD81900FE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8A230CC-F8FE-4F01-B8DD-C62184904F8A}">
      <dgm:prSet phldrT="[Texte]"/>
      <dgm:spPr>
        <a:solidFill>
          <a:srgbClr val="20366D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Arial"/>
            </a:rPr>
            <a:t>Appui aux professionnels de 1</a:t>
          </a:r>
          <a:r>
            <a:rPr lang="fr-FR" b="1" baseline="30000" dirty="0">
              <a:solidFill>
                <a:schemeClr val="bg1"/>
              </a:solidFill>
              <a:latin typeface="Arial"/>
            </a:rPr>
            <a:t>ère</a:t>
          </a:r>
          <a:r>
            <a:rPr lang="fr-FR" b="1" dirty="0">
              <a:solidFill>
                <a:schemeClr val="bg1"/>
              </a:solidFill>
              <a:latin typeface="Arial"/>
            </a:rPr>
            <a:t> ligne</a:t>
          </a:r>
        </a:p>
        <a:p>
          <a:endParaRPr lang="fr-FR" b="1" dirty="0">
            <a:solidFill>
              <a:schemeClr val="bg1"/>
            </a:solidFill>
          </a:endParaRPr>
        </a:p>
      </dgm:t>
    </dgm:pt>
    <dgm:pt modelId="{876FB688-E25F-4E4A-A167-EC66A3DD2D0F}" type="parTrans" cxnId="{AEE270AF-9F2F-4470-9450-A9060F2C8C65}">
      <dgm:prSet/>
      <dgm:spPr/>
      <dgm:t>
        <a:bodyPr/>
        <a:lstStyle/>
        <a:p>
          <a:endParaRPr lang="fr-FR"/>
        </a:p>
      </dgm:t>
    </dgm:pt>
    <dgm:pt modelId="{FBB89701-5495-46E4-81A2-86145E327128}" type="sibTrans" cxnId="{AEE270AF-9F2F-4470-9450-A9060F2C8C65}">
      <dgm:prSet/>
      <dgm:spPr/>
      <dgm:t>
        <a:bodyPr/>
        <a:lstStyle/>
        <a:p>
          <a:endParaRPr lang="fr-FR"/>
        </a:p>
      </dgm:t>
    </dgm:pt>
    <dgm:pt modelId="{1EFA853E-2074-45B0-9ECE-F7CE043F370A}">
      <dgm:prSet phldrT="[Texte]"/>
      <dgm:spPr>
        <a:solidFill>
          <a:srgbClr val="20366D"/>
        </a:solidFill>
      </dgm:spPr>
      <dgm:t>
        <a:bodyPr/>
        <a:lstStyle/>
        <a:p>
          <a:r>
            <a:rPr lang="fr-FR" dirty="0"/>
            <a:t>Sensibilisation au dépistage précoce</a:t>
          </a:r>
        </a:p>
      </dgm:t>
    </dgm:pt>
    <dgm:pt modelId="{B4F0A9C5-3475-4B0B-9334-7367FF40F63E}" type="parTrans" cxnId="{EECF27AD-0D1E-4737-B03B-FE075FBE9681}">
      <dgm:prSet/>
      <dgm:spPr/>
      <dgm:t>
        <a:bodyPr/>
        <a:lstStyle/>
        <a:p>
          <a:endParaRPr lang="fr-FR"/>
        </a:p>
      </dgm:t>
    </dgm:pt>
    <dgm:pt modelId="{70C31DFD-28D5-4E19-8C15-610820AA6477}" type="sibTrans" cxnId="{EECF27AD-0D1E-4737-B03B-FE075FBE9681}">
      <dgm:prSet/>
      <dgm:spPr/>
      <dgm:t>
        <a:bodyPr/>
        <a:lstStyle/>
        <a:p>
          <a:endParaRPr lang="fr-FR"/>
        </a:p>
      </dgm:t>
    </dgm:pt>
    <dgm:pt modelId="{97852F3A-23CF-4212-B4B0-3B6AD9347500}">
      <dgm:prSet phldrT="[Texte]"/>
      <dgm:spPr>
        <a:solidFill>
          <a:srgbClr val="20366D"/>
        </a:solidFill>
      </dgm:spPr>
      <dgm:t>
        <a:bodyPr/>
        <a:lstStyle/>
        <a:p>
          <a:r>
            <a:rPr lang="fr-FR" dirty="0"/>
            <a:t>Réponse téléphonique en cas de doute d’un médecin ou d’une structure</a:t>
          </a:r>
        </a:p>
      </dgm:t>
    </dgm:pt>
    <dgm:pt modelId="{57AE1C3A-6B64-461D-A490-DB8E5ECAEC73}" type="parTrans" cxnId="{64F57C57-C3B1-456E-BFCF-2D3199198AEC}">
      <dgm:prSet/>
      <dgm:spPr/>
      <dgm:t>
        <a:bodyPr/>
        <a:lstStyle/>
        <a:p>
          <a:endParaRPr lang="fr-FR"/>
        </a:p>
      </dgm:t>
    </dgm:pt>
    <dgm:pt modelId="{0195C004-84A7-4827-B7AC-29871B768CDE}" type="sibTrans" cxnId="{64F57C57-C3B1-456E-BFCF-2D3199198AEC}">
      <dgm:prSet/>
      <dgm:spPr/>
      <dgm:t>
        <a:bodyPr/>
        <a:lstStyle/>
        <a:p>
          <a:endParaRPr lang="fr-FR"/>
        </a:p>
      </dgm:t>
    </dgm:pt>
    <dgm:pt modelId="{503F5070-862E-48F2-BA8F-B08BDD205EEC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Arial"/>
            </a:rPr>
            <a:t>L’accompagnement et les interventions pluridisciplinaires auprès des enfants et des familles</a:t>
          </a:r>
          <a:endParaRPr lang="fr-FR" b="1" dirty="0">
            <a:solidFill>
              <a:schemeClr val="bg1"/>
            </a:solidFill>
          </a:endParaRPr>
        </a:p>
      </dgm:t>
    </dgm:pt>
    <dgm:pt modelId="{E4FD4C29-6144-4954-8690-58C74E3922AF}" type="parTrans" cxnId="{EEC78826-88B8-42CD-AA0D-84368B110AF2}">
      <dgm:prSet/>
      <dgm:spPr/>
      <dgm:t>
        <a:bodyPr/>
        <a:lstStyle/>
        <a:p>
          <a:endParaRPr lang="fr-FR"/>
        </a:p>
      </dgm:t>
    </dgm:pt>
    <dgm:pt modelId="{92255C5D-DF4C-414A-92C1-86659D36C847}" type="sibTrans" cxnId="{EEC78826-88B8-42CD-AA0D-84368B110AF2}">
      <dgm:prSet/>
      <dgm:spPr/>
      <dgm:t>
        <a:bodyPr/>
        <a:lstStyle/>
        <a:p>
          <a:endParaRPr lang="fr-FR"/>
        </a:p>
      </dgm:t>
    </dgm:pt>
    <dgm:pt modelId="{D15295AE-106B-485A-8984-23C1EF344DE1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Constitution du dossier MDPH</a:t>
          </a:r>
        </a:p>
      </dgm:t>
    </dgm:pt>
    <dgm:pt modelId="{C05F66DD-2D2D-4BB0-A44C-5055B2C2C9FE}" type="parTrans" cxnId="{417E848A-7542-452C-AB2F-5F2FEAFE5011}">
      <dgm:prSet/>
      <dgm:spPr/>
      <dgm:t>
        <a:bodyPr/>
        <a:lstStyle/>
        <a:p>
          <a:endParaRPr lang="fr-FR"/>
        </a:p>
      </dgm:t>
    </dgm:pt>
    <dgm:pt modelId="{0FE85D66-11B8-4FF3-8920-39F4CDC55713}" type="sibTrans" cxnId="{417E848A-7542-452C-AB2F-5F2FEAFE5011}">
      <dgm:prSet/>
      <dgm:spPr/>
      <dgm:t>
        <a:bodyPr/>
        <a:lstStyle/>
        <a:p>
          <a:endParaRPr lang="fr-FR"/>
        </a:p>
      </dgm:t>
    </dgm:pt>
    <dgm:pt modelId="{08EAA1B8-6030-4654-B729-6E31077500C3}">
      <dgm:prSet phldrT="[Texte]"/>
      <dgm:spPr>
        <a:solidFill>
          <a:schemeClr val="accent5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Arial"/>
            </a:rPr>
            <a:t>La coordination des professionnels de santé libéraux</a:t>
          </a:r>
        </a:p>
        <a:p>
          <a:endParaRPr lang="fr-FR" b="1" dirty="0">
            <a:solidFill>
              <a:schemeClr val="bg1"/>
            </a:solidFill>
          </a:endParaRPr>
        </a:p>
      </dgm:t>
    </dgm:pt>
    <dgm:pt modelId="{971DD128-2262-4630-8EDB-A81606DBCDC3}" type="parTrans" cxnId="{C916CB84-1DD6-4D3F-AD6E-9C0DF284B861}">
      <dgm:prSet/>
      <dgm:spPr/>
      <dgm:t>
        <a:bodyPr/>
        <a:lstStyle/>
        <a:p>
          <a:endParaRPr lang="fr-FR"/>
        </a:p>
      </dgm:t>
    </dgm:pt>
    <dgm:pt modelId="{F0AC085F-3932-4426-AFBB-73D9377A56DA}" type="sibTrans" cxnId="{C916CB84-1DD6-4D3F-AD6E-9C0DF284B861}">
      <dgm:prSet/>
      <dgm:spPr/>
      <dgm:t>
        <a:bodyPr/>
        <a:lstStyle/>
        <a:p>
          <a:endParaRPr lang="fr-FR"/>
        </a:p>
      </dgm:t>
    </dgm:pt>
    <dgm:pt modelId="{79F9933C-9E09-40DA-845A-49EE376ADA81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identifier les professionnels libéraux du territoire</a:t>
          </a:r>
        </a:p>
      </dgm:t>
    </dgm:pt>
    <dgm:pt modelId="{8D0EAE19-068E-4731-883A-139814AB6610}" type="parTrans" cxnId="{4DD382AD-5726-4E8F-8D07-64E26320E57E}">
      <dgm:prSet/>
      <dgm:spPr/>
      <dgm:t>
        <a:bodyPr/>
        <a:lstStyle/>
        <a:p>
          <a:endParaRPr lang="fr-FR"/>
        </a:p>
      </dgm:t>
    </dgm:pt>
    <dgm:pt modelId="{BAA5E8A4-F846-4CB7-BE5A-08EB64FF271D}" type="sibTrans" cxnId="{4DD382AD-5726-4E8F-8D07-64E26320E57E}">
      <dgm:prSet/>
      <dgm:spPr/>
      <dgm:t>
        <a:bodyPr/>
        <a:lstStyle/>
        <a:p>
          <a:endParaRPr lang="fr-FR"/>
        </a:p>
      </dgm:t>
    </dgm:pt>
    <dgm:pt modelId="{16FAB5FD-D2FF-4E7A-BC7B-3BEDEB7A3A3A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Elaboration et financement de soins (psychomot / ergo / psychologues)</a:t>
          </a:r>
        </a:p>
      </dgm:t>
    </dgm:pt>
    <dgm:pt modelId="{FF7C22DE-5C6D-4C3A-9EA3-FBC2609550B2}" type="parTrans" cxnId="{0DC12A02-8A90-4DA7-9CBF-3D70709BEACF}">
      <dgm:prSet/>
      <dgm:spPr/>
      <dgm:t>
        <a:bodyPr/>
        <a:lstStyle/>
        <a:p>
          <a:endParaRPr lang="fr-FR"/>
        </a:p>
      </dgm:t>
    </dgm:pt>
    <dgm:pt modelId="{6BEB4501-F952-4699-AA4D-F83038FDFD43}" type="sibTrans" cxnId="{0DC12A02-8A90-4DA7-9CBF-3D70709BEACF}">
      <dgm:prSet/>
      <dgm:spPr/>
      <dgm:t>
        <a:bodyPr/>
        <a:lstStyle/>
        <a:p>
          <a:endParaRPr lang="fr-FR"/>
        </a:p>
      </dgm:t>
    </dgm:pt>
    <dgm:pt modelId="{80E52933-60D3-4531-9EFF-7A83888EB538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Proposition d’une évaluation diagnostique</a:t>
          </a:r>
        </a:p>
      </dgm:t>
    </dgm:pt>
    <dgm:pt modelId="{446B9389-95A7-4DFF-9B53-8F3CA956B633}" type="parTrans" cxnId="{034397FF-9DCE-47B3-959B-D57371C291A9}">
      <dgm:prSet/>
      <dgm:spPr/>
      <dgm:t>
        <a:bodyPr/>
        <a:lstStyle/>
        <a:p>
          <a:endParaRPr lang="fr-FR"/>
        </a:p>
      </dgm:t>
    </dgm:pt>
    <dgm:pt modelId="{A7327E5C-D7C1-4A59-9217-538C9117058C}" type="sibTrans" cxnId="{034397FF-9DCE-47B3-959B-D57371C291A9}">
      <dgm:prSet/>
      <dgm:spPr/>
      <dgm:t>
        <a:bodyPr/>
        <a:lstStyle/>
        <a:p>
          <a:endParaRPr lang="fr-FR"/>
        </a:p>
      </dgm:t>
    </dgm:pt>
    <dgm:pt modelId="{899538E0-404C-435F-B345-11A18D418546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Orientation de l’enfant à l’issue de la prise en charge par la PCO</a:t>
          </a:r>
        </a:p>
      </dgm:t>
    </dgm:pt>
    <dgm:pt modelId="{2DE67DEE-39DC-4A85-8C37-2ADD2CFBB0A3}" type="parTrans" cxnId="{C6FAD4F3-F952-4CAC-A625-B3632E970353}">
      <dgm:prSet/>
      <dgm:spPr/>
      <dgm:t>
        <a:bodyPr/>
        <a:lstStyle/>
        <a:p>
          <a:endParaRPr lang="fr-FR"/>
        </a:p>
      </dgm:t>
    </dgm:pt>
    <dgm:pt modelId="{BC45118A-8CED-42D8-BCD3-C80DB6F3A2D0}" type="sibTrans" cxnId="{C6FAD4F3-F952-4CAC-A625-B3632E970353}">
      <dgm:prSet/>
      <dgm:spPr/>
      <dgm:t>
        <a:bodyPr/>
        <a:lstStyle/>
        <a:p>
          <a:endParaRPr lang="fr-FR"/>
        </a:p>
      </dgm:t>
    </dgm:pt>
    <dgm:pt modelId="{5481B1F1-8618-442A-AE29-667E8CF27637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Soutien de la famille</a:t>
          </a:r>
        </a:p>
      </dgm:t>
    </dgm:pt>
    <dgm:pt modelId="{42B28B14-F743-4D57-B04D-4CC29CCFBAB8}" type="parTrans" cxnId="{9EAACDD1-CFC7-46D3-90BE-4071AD40BC93}">
      <dgm:prSet/>
      <dgm:spPr/>
      <dgm:t>
        <a:bodyPr/>
        <a:lstStyle/>
        <a:p>
          <a:endParaRPr lang="fr-FR"/>
        </a:p>
      </dgm:t>
    </dgm:pt>
    <dgm:pt modelId="{D7645C7A-1713-444B-B613-A4581DE6B06C}" type="sibTrans" cxnId="{9EAACDD1-CFC7-46D3-90BE-4071AD40BC93}">
      <dgm:prSet/>
      <dgm:spPr/>
      <dgm:t>
        <a:bodyPr/>
        <a:lstStyle/>
        <a:p>
          <a:endParaRPr lang="fr-FR"/>
        </a:p>
      </dgm:t>
    </dgm:pt>
    <dgm:pt modelId="{3D661A5D-D918-4E50-9B12-E1445AF79B28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Organiser les synthèses pluridisciplinaires</a:t>
          </a:r>
        </a:p>
      </dgm:t>
    </dgm:pt>
    <dgm:pt modelId="{12947CF3-7972-4ED7-96C2-5CFD8FCEBA96}" type="parTrans" cxnId="{FF86A6A0-3862-4BD2-A109-ADC143B0FD07}">
      <dgm:prSet/>
      <dgm:spPr/>
      <dgm:t>
        <a:bodyPr/>
        <a:lstStyle/>
        <a:p>
          <a:endParaRPr lang="fr-FR"/>
        </a:p>
      </dgm:t>
    </dgm:pt>
    <dgm:pt modelId="{17562500-2CC9-4E62-A25D-113C1F03A5C7}" type="sibTrans" cxnId="{FF86A6A0-3862-4BD2-A109-ADC143B0FD07}">
      <dgm:prSet/>
      <dgm:spPr/>
      <dgm:t>
        <a:bodyPr/>
        <a:lstStyle/>
        <a:p>
          <a:endParaRPr lang="fr-FR"/>
        </a:p>
      </dgm:t>
    </dgm:pt>
    <dgm:pt modelId="{BB472658-6634-4591-A4B0-D6CB9ADA027F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Proposer des formations </a:t>
          </a:r>
        </a:p>
      </dgm:t>
    </dgm:pt>
    <dgm:pt modelId="{3BC21F59-A2AC-48B2-B9F1-7F99866B1FE8}" type="parTrans" cxnId="{A673FD77-4569-48EC-B9ED-2C760A77DFD6}">
      <dgm:prSet/>
      <dgm:spPr/>
      <dgm:t>
        <a:bodyPr/>
        <a:lstStyle/>
        <a:p>
          <a:endParaRPr lang="fr-FR"/>
        </a:p>
      </dgm:t>
    </dgm:pt>
    <dgm:pt modelId="{905FD916-B499-4EBD-BE69-5333764F4A60}" type="sibTrans" cxnId="{A673FD77-4569-48EC-B9ED-2C760A77DFD6}">
      <dgm:prSet/>
      <dgm:spPr/>
      <dgm:t>
        <a:bodyPr/>
        <a:lstStyle/>
        <a:p>
          <a:endParaRPr lang="fr-FR"/>
        </a:p>
      </dgm:t>
    </dgm:pt>
    <dgm:pt modelId="{C4D39B7A-7413-4676-85D2-84EC7EBFBEE0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Mettre en place la contractualisation</a:t>
          </a:r>
        </a:p>
      </dgm:t>
    </dgm:pt>
    <dgm:pt modelId="{A408AEE5-9876-4492-85D2-A3AC241E7206}" type="parTrans" cxnId="{91FF87A5-4D1B-435E-A50C-61746E454B7E}">
      <dgm:prSet/>
      <dgm:spPr/>
      <dgm:t>
        <a:bodyPr/>
        <a:lstStyle/>
        <a:p>
          <a:endParaRPr lang="fr-FR"/>
        </a:p>
      </dgm:t>
    </dgm:pt>
    <dgm:pt modelId="{754A971D-7473-445D-A78B-476B5884F64E}" type="sibTrans" cxnId="{91FF87A5-4D1B-435E-A50C-61746E454B7E}">
      <dgm:prSet/>
      <dgm:spPr/>
      <dgm:t>
        <a:bodyPr/>
        <a:lstStyle/>
        <a:p>
          <a:endParaRPr lang="fr-FR"/>
        </a:p>
      </dgm:t>
    </dgm:pt>
    <dgm:pt modelId="{617EEDB7-229F-4302-A3AB-6ACBF12C4934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Organiser le partage sécurisée des bilans et CR</a:t>
          </a:r>
        </a:p>
      </dgm:t>
    </dgm:pt>
    <dgm:pt modelId="{0CF77985-B8A0-43CC-8457-0B94DF29E1B9}" type="parTrans" cxnId="{46D8455C-8021-41FB-997C-7E568551EE64}">
      <dgm:prSet/>
      <dgm:spPr/>
      <dgm:t>
        <a:bodyPr/>
        <a:lstStyle/>
        <a:p>
          <a:endParaRPr lang="fr-FR"/>
        </a:p>
      </dgm:t>
    </dgm:pt>
    <dgm:pt modelId="{719B99BA-15BA-4CF0-8B38-1338A8DB8A82}" type="sibTrans" cxnId="{46D8455C-8021-41FB-997C-7E568551EE64}">
      <dgm:prSet/>
      <dgm:spPr/>
      <dgm:t>
        <a:bodyPr/>
        <a:lstStyle/>
        <a:p>
          <a:endParaRPr lang="fr-FR"/>
        </a:p>
      </dgm:t>
    </dgm:pt>
    <dgm:pt modelId="{FA993182-3B0C-4DCE-BCE7-F815562515E6}">
      <dgm:prSet phldrT="[Texte]"/>
      <dgm:spPr>
        <a:solidFill>
          <a:srgbClr val="20366D"/>
        </a:solidFill>
      </dgm:spPr>
      <dgm:t>
        <a:bodyPr/>
        <a:lstStyle/>
        <a:p>
          <a:endParaRPr lang="fr-FR" dirty="0"/>
        </a:p>
      </dgm:t>
    </dgm:pt>
    <dgm:pt modelId="{CD341922-E1BA-4EF8-92AA-73B641B48D1E}" type="parTrans" cxnId="{461F743E-0A00-461F-BF97-0E38A76CF2D4}">
      <dgm:prSet/>
      <dgm:spPr/>
      <dgm:t>
        <a:bodyPr/>
        <a:lstStyle/>
        <a:p>
          <a:endParaRPr lang="fr-FR"/>
        </a:p>
      </dgm:t>
    </dgm:pt>
    <dgm:pt modelId="{989BF568-504B-4C64-AC4E-09E1D1308FDB}" type="sibTrans" cxnId="{461F743E-0A00-461F-BF97-0E38A76CF2D4}">
      <dgm:prSet/>
      <dgm:spPr/>
      <dgm:t>
        <a:bodyPr/>
        <a:lstStyle/>
        <a:p>
          <a:endParaRPr lang="fr-FR"/>
        </a:p>
      </dgm:t>
    </dgm:pt>
    <dgm:pt modelId="{9524B8F9-E8DE-4D5F-834B-47232387D9C5}" type="pres">
      <dgm:prSet presAssocID="{07EAE219-C527-4138-ABAE-16DD81900F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E972315-BB99-4E7A-A913-A62B484CB2EF}" type="pres">
      <dgm:prSet presAssocID="{08A230CC-F8FE-4F01-B8DD-C62184904F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C189CA-1191-4081-995F-9A3555B63EE1}" type="pres">
      <dgm:prSet presAssocID="{FBB89701-5495-46E4-81A2-86145E327128}" presName="sibTrans" presStyleCnt="0"/>
      <dgm:spPr/>
    </dgm:pt>
    <dgm:pt modelId="{25EDA1B0-9510-4A87-8FE0-42896A858901}" type="pres">
      <dgm:prSet presAssocID="{503F5070-862E-48F2-BA8F-B08BDD205E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9E2D7-86A8-464E-8B70-F3FA93C15535}" type="pres">
      <dgm:prSet presAssocID="{92255C5D-DF4C-414A-92C1-86659D36C847}" presName="sibTrans" presStyleCnt="0"/>
      <dgm:spPr/>
    </dgm:pt>
    <dgm:pt modelId="{6B646C54-F28D-43F4-92A3-8CECFE2F2731}" type="pres">
      <dgm:prSet presAssocID="{08EAA1B8-6030-4654-B729-6E31077500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D8455C-8021-41FB-997C-7E568551EE64}" srcId="{08EAA1B8-6030-4654-B729-6E31077500C3}" destId="{617EEDB7-229F-4302-A3AB-6ACBF12C4934}" srcOrd="2" destOrd="0" parTransId="{0CF77985-B8A0-43CC-8457-0B94DF29E1B9}" sibTransId="{719B99BA-15BA-4CF0-8B38-1338A8DB8A82}"/>
    <dgm:cxn modelId="{FF86A6A0-3862-4BD2-A109-ADC143B0FD07}" srcId="{08EAA1B8-6030-4654-B729-6E31077500C3}" destId="{3D661A5D-D918-4E50-9B12-E1445AF79B28}" srcOrd="3" destOrd="0" parTransId="{12947CF3-7972-4ED7-96C2-5CFD8FCEBA96}" sibTransId="{17562500-2CC9-4E62-A25D-113C1F03A5C7}"/>
    <dgm:cxn modelId="{13BA754C-AB06-4178-8130-689D9831F42E}" type="presOf" srcId="{3D661A5D-D918-4E50-9B12-E1445AF79B28}" destId="{6B646C54-F28D-43F4-92A3-8CECFE2F2731}" srcOrd="0" destOrd="4" presId="urn:microsoft.com/office/officeart/2005/8/layout/hList6"/>
    <dgm:cxn modelId="{EECF27AD-0D1E-4737-B03B-FE075FBE9681}" srcId="{08A230CC-F8FE-4F01-B8DD-C62184904F8A}" destId="{1EFA853E-2074-45B0-9ECE-F7CE043F370A}" srcOrd="0" destOrd="0" parTransId="{B4F0A9C5-3475-4B0B-9334-7367FF40F63E}" sibTransId="{70C31DFD-28D5-4E19-8C15-610820AA6477}"/>
    <dgm:cxn modelId="{C6FAD4F3-F952-4CAC-A625-B3632E970353}" srcId="{503F5070-862E-48F2-BA8F-B08BDD205EEC}" destId="{899538E0-404C-435F-B345-11A18D418546}" srcOrd="4" destOrd="0" parTransId="{2DE67DEE-39DC-4A85-8C37-2ADD2CFBB0A3}" sibTransId="{BC45118A-8CED-42D8-BCD3-C80DB6F3A2D0}"/>
    <dgm:cxn modelId="{8411F03B-C107-4A96-A447-B66EEF3942D7}" type="presOf" srcId="{BB472658-6634-4591-A4B0-D6CB9ADA027F}" destId="{6B646C54-F28D-43F4-92A3-8CECFE2F2731}" srcOrd="0" destOrd="5" presId="urn:microsoft.com/office/officeart/2005/8/layout/hList6"/>
    <dgm:cxn modelId="{AE39B245-50DF-4398-84EF-0D3349F39CC9}" type="presOf" srcId="{899538E0-404C-435F-B345-11A18D418546}" destId="{25EDA1B0-9510-4A87-8FE0-42896A858901}" srcOrd="0" destOrd="5" presId="urn:microsoft.com/office/officeart/2005/8/layout/hList6"/>
    <dgm:cxn modelId="{C916CB84-1DD6-4D3F-AD6E-9C0DF284B861}" srcId="{07EAE219-C527-4138-ABAE-16DD81900FEA}" destId="{08EAA1B8-6030-4654-B729-6E31077500C3}" srcOrd="2" destOrd="0" parTransId="{971DD128-2262-4630-8EDB-A81606DBCDC3}" sibTransId="{F0AC085F-3932-4426-AFBB-73D9377A56DA}"/>
    <dgm:cxn modelId="{4DD382AD-5726-4E8F-8D07-64E26320E57E}" srcId="{08EAA1B8-6030-4654-B729-6E31077500C3}" destId="{79F9933C-9E09-40DA-845A-49EE376ADA81}" srcOrd="0" destOrd="0" parTransId="{8D0EAE19-068E-4731-883A-139814AB6610}" sibTransId="{BAA5E8A4-F846-4CB7-BE5A-08EB64FF271D}"/>
    <dgm:cxn modelId="{91FF87A5-4D1B-435E-A50C-61746E454B7E}" srcId="{08EAA1B8-6030-4654-B729-6E31077500C3}" destId="{C4D39B7A-7413-4676-85D2-84EC7EBFBEE0}" srcOrd="1" destOrd="0" parTransId="{A408AEE5-9876-4492-85D2-A3AC241E7206}" sibTransId="{754A971D-7473-445D-A78B-476B5884F64E}"/>
    <dgm:cxn modelId="{C5DB8727-4DD8-43E6-9403-17B5B939AB05}" type="presOf" srcId="{503F5070-862E-48F2-BA8F-B08BDD205EEC}" destId="{25EDA1B0-9510-4A87-8FE0-42896A858901}" srcOrd="0" destOrd="0" presId="urn:microsoft.com/office/officeart/2005/8/layout/hList6"/>
    <dgm:cxn modelId="{A7181B15-B14F-4572-B4BE-C4D1D3A026AC}" type="presOf" srcId="{97852F3A-23CF-4212-B4B0-3B6AD9347500}" destId="{7E972315-BB99-4E7A-A913-A62B484CB2EF}" srcOrd="0" destOrd="3" presId="urn:microsoft.com/office/officeart/2005/8/layout/hList6"/>
    <dgm:cxn modelId="{C0FAA090-6F0A-422A-AA4B-D6D999CBFED5}" type="presOf" srcId="{D15295AE-106B-485A-8984-23C1EF344DE1}" destId="{25EDA1B0-9510-4A87-8FE0-42896A858901}" srcOrd="0" destOrd="4" presId="urn:microsoft.com/office/officeart/2005/8/layout/hList6"/>
    <dgm:cxn modelId="{64F57C57-C3B1-456E-BFCF-2D3199198AEC}" srcId="{08A230CC-F8FE-4F01-B8DD-C62184904F8A}" destId="{97852F3A-23CF-4212-B4B0-3B6AD9347500}" srcOrd="2" destOrd="0" parTransId="{57AE1C3A-6B64-461D-A490-DB8E5ECAEC73}" sibTransId="{0195C004-84A7-4827-B7AC-29871B768CDE}"/>
    <dgm:cxn modelId="{F0F1882C-CACE-4B73-8132-0204CA6CAF88}" type="presOf" srcId="{07EAE219-C527-4138-ABAE-16DD81900FEA}" destId="{9524B8F9-E8DE-4D5F-834B-47232387D9C5}" srcOrd="0" destOrd="0" presId="urn:microsoft.com/office/officeart/2005/8/layout/hList6"/>
    <dgm:cxn modelId="{F87118E1-4CD2-4DA6-AA2D-3F75C88FD74A}" type="presOf" srcId="{C4D39B7A-7413-4676-85D2-84EC7EBFBEE0}" destId="{6B646C54-F28D-43F4-92A3-8CECFE2F2731}" srcOrd="0" destOrd="2" presId="urn:microsoft.com/office/officeart/2005/8/layout/hList6"/>
    <dgm:cxn modelId="{F03BBB3B-D6CD-4231-B3B8-AF03B9C76C3B}" type="presOf" srcId="{80E52933-60D3-4531-9EFF-7A83888EB538}" destId="{25EDA1B0-9510-4A87-8FE0-42896A858901}" srcOrd="0" destOrd="1" presId="urn:microsoft.com/office/officeart/2005/8/layout/hList6"/>
    <dgm:cxn modelId="{F1E27C2F-284E-4FA7-BF8D-493E03D6E120}" type="presOf" srcId="{617EEDB7-229F-4302-A3AB-6ACBF12C4934}" destId="{6B646C54-F28D-43F4-92A3-8CECFE2F2731}" srcOrd="0" destOrd="3" presId="urn:microsoft.com/office/officeart/2005/8/layout/hList6"/>
    <dgm:cxn modelId="{AEE270AF-9F2F-4470-9450-A9060F2C8C65}" srcId="{07EAE219-C527-4138-ABAE-16DD81900FEA}" destId="{08A230CC-F8FE-4F01-B8DD-C62184904F8A}" srcOrd="0" destOrd="0" parTransId="{876FB688-E25F-4E4A-A167-EC66A3DD2D0F}" sibTransId="{FBB89701-5495-46E4-81A2-86145E327128}"/>
    <dgm:cxn modelId="{C3D10BFD-94B5-4C8D-97EB-861EDAF5F47C}" type="presOf" srcId="{1EFA853E-2074-45B0-9ECE-F7CE043F370A}" destId="{7E972315-BB99-4E7A-A913-A62B484CB2EF}" srcOrd="0" destOrd="1" presId="urn:microsoft.com/office/officeart/2005/8/layout/hList6"/>
    <dgm:cxn modelId="{034397FF-9DCE-47B3-959B-D57371C291A9}" srcId="{503F5070-862E-48F2-BA8F-B08BDD205EEC}" destId="{80E52933-60D3-4531-9EFF-7A83888EB538}" srcOrd="0" destOrd="0" parTransId="{446B9389-95A7-4DFF-9B53-8F3CA956B633}" sibTransId="{A7327E5C-D7C1-4A59-9217-538C9117058C}"/>
    <dgm:cxn modelId="{0DC12A02-8A90-4DA7-9CBF-3D70709BEACF}" srcId="{503F5070-862E-48F2-BA8F-B08BDD205EEC}" destId="{16FAB5FD-D2FF-4E7A-BC7B-3BEDEB7A3A3A}" srcOrd="2" destOrd="0" parTransId="{FF7C22DE-5C6D-4C3A-9EA3-FBC2609550B2}" sibTransId="{6BEB4501-F952-4699-AA4D-F83038FDFD43}"/>
    <dgm:cxn modelId="{F37F76EF-5E9C-4B43-A785-2CF3E3F76308}" type="presOf" srcId="{FA993182-3B0C-4DCE-BCE7-F815562515E6}" destId="{7E972315-BB99-4E7A-A913-A62B484CB2EF}" srcOrd="0" destOrd="2" presId="urn:microsoft.com/office/officeart/2005/8/layout/hList6"/>
    <dgm:cxn modelId="{B139D8E7-3731-400C-A854-5732E1211FEB}" type="presOf" srcId="{08EAA1B8-6030-4654-B729-6E31077500C3}" destId="{6B646C54-F28D-43F4-92A3-8CECFE2F2731}" srcOrd="0" destOrd="0" presId="urn:microsoft.com/office/officeart/2005/8/layout/hList6"/>
    <dgm:cxn modelId="{417E848A-7542-452C-AB2F-5F2FEAFE5011}" srcId="{503F5070-862E-48F2-BA8F-B08BDD205EEC}" destId="{D15295AE-106B-485A-8984-23C1EF344DE1}" srcOrd="3" destOrd="0" parTransId="{C05F66DD-2D2D-4BB0-A44C-5055B2C2C9FE}" sibTransId="{0FE85D66-11B8-4FF3-8920-39F4CDC55713}"/>
    <dgm:cxn modelId="{D3CEADFC-B371-4F3A-B42C-100B79C7A1DD}" type="presOf" srcId="{08A230CC-F8FE-4F01-B8DD-C62184904F8A}" destId="{7E972315-BB99-4E7A-A913-A62B484CB2EF}" srcOrd="0" destOrd="0" presId="urn:microsoft.com/office/officeart/2005/8/layout/hList6"/>
    <dgm:cxn modelId="{9EAACDD1-CFC7-46D3-90BE-4071AD40BC93}" srcId="{503F5070-862E-48F2-BA8F-B08BDD205EEC}" destId="{5481B1F1-8618-442A-AE29-667E8CF27637}" srcOrd="1" destOrd="0" parTransId="{42B28B14-F743-4D57-B04D-4CC29CCFBAB8}" sibTransId="{D7645C7A-1713-444B-B613-A4581DE6B06C}"/>
    <dgm:cxn modelId="{B06BEC17-4549-4385-8D87-6B1A176D5CC4}" type="presOf" srcId="{5481B1F1-8618-442A-AE29-667E8CF27637}" destId="{25EDA1B0-9510-4A87-8FE0-42896A858901}" srcOrd="0" destOrd="2" presId="urn:microsoft.com/office/officeart/2005/8/layout/hList6"/>
    <dgm:cxn modelId="{DDF379D4-B09E-41AC-8C60-C54CD9BC6433}" type="presOf" srcId="{16FAB5FD-D2FF-4E7A-BC7B-3BEDEB7A3A3A}" destId="{25EDA1B0-9510-4A87-8FE0-42896A858901}" srcOrd="0" destOrd="3" presId="urn:microsoft.com/office/officeart/2005/8/layout/hList6"/>
    <dgm:cxn modelId="{EEC78826-88B8-42CD-AA0D-84368B110AF2}" srcId="{07EAE219-C527-4138-ABAE-16DD81900FEA}" destId="{503F5070-862E-48F2-BA8F-B08BDD205EEC}" srcOrd="1" destOrd="0" parTransId="{E4FD4C29-6144-4954-8690-58C74E3922AF}" sibTransId="{92255C5D-DF4C-414A-92C1-86659D36C847}"/>
    <dgm:cxn modelId="{A673FD77-4569-48EC-B9ED-2C760A77DFD6}" srcId="{08EAA1B8-6030-4654-B729-6E31077500C3}" destId="{BB472658-6634-4591-A4B0-D6CB9ADA027F}" srcOrd="4" destOrd="0" parTransId="{3BC21F59-A2AC-48B2-B9F1-7F99866B1FE8}" sibTransId="{905FD916-B499-4EBD-BE69-5333764F4A60}"/>
    <dgm:cxn modelId="{461F743E-0A00-461F-BF97-0E38A76CF2D4}" srcId="{08A230CC-F8FE-4F01-B8DD-C62184904F8A}" destId="{FA993182-3B0C-4DCE-BCE7-F815562515E6}" srcOrd="1" destOrd="0" parTransId="{CD341922-E1BA-4EF8-92AA-73B641B48D1E}" sibTransId="{989BF568-504B-4C64-AC4E-09E1D1308FDB}"/>
    <dgm:cxn modelId="{99CAB42C-31A9-4DFF-9C8C-6ED2D52C5EB4}" type="presOf" srcId="{79F9933C-9E09-40DA-845A-49EE376ADA81}" destId="{6B646C54-F28D-43F4-92A3-8CECFE2F2731}" srcOrd="0" destOrd="1" presId="urn:microsoft.com/office/officeart/2005/8/layout/hList6"/>
    <dgm:cxn modelId="{68F00818-346C-4648-9953-12DEA80F66EE}" type="presParOf" srcId="{9524B8F9-E8DE-4D5F-834B-47232387D9C5}" destId="{7E972315-BB99-4E7A-A913-A62B484CB2EF}" srcOrd="0" destOrd="0" presId="urn:microsoft.com/office/officeart/2005/8/layout/hList6"/>
    <dgm:cxn modelId="{CBB12C17-4056-4FD0-8DC0-7F07D3322175}" type="presParOf" srcId="{9524B8F9-E8DE-4D5F-834B-47232387D9C5}" destId="{27C189CA-1191-4081-995F-9A3555B63EE1}" srcOrd="1" destOrd="0" presId="urn:microsoft.com/office/officeart/2005/8/layout/hList6"/>
    <dgm:cxn modelId="{00841399-BDD7-45EF-BF63-D3A1AF950F3B}" type="presParOf" srcId="{9524B8F9-E8DE-4D5F-834B-47232387D9C5}" destId="{25EDA1B0-9510-4A87-8FE0-42896A858901}" srcOrd="2" destOrd="0" presId="urn:microsoft.com/office/officeart/2005/8/layout/hList6"/>
    <dgm:cxn modelId="{382FB594-D076-445B-B253-635CA841C337}" type="presParOf" srcId="{9524B8F9-E8DE-4D5F-834B-47232387D9C5}" destId="{EBE9E2D7-86A8-464E-8B70-F3FA93C15535}" srcOrd="3" destOrd="0" presId="urn:microsoft.com/office/officeart/2005/8/layout/hList6"/>
    <dgm:cxn modelId="{21D158B3-92B3-46A5-8EAE-CE67629CB6B8}" type="presParOf" srcId="{9524B8F9-E8DE-4D5F-834B-47232387D9C5}" destId="{6B646C54-F28D-43F4-92A3-8CECFE2F273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ED0771-D9A4-420C-8323-BB429378B8C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2C9B89-C9A6-4D25-8448-6D0A436848B4}">
      <dgm:prSet phldrT="[Texte]"/>
      <dgm:spPr>
        <a:solidFill>
          <a:srgbClr val="B61A53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Ergothérapie</a:t>
          </a:r>
          <a:endParaRPr lang="fr-FR" dirty="0">
            <a:solidFill>
              <a:schemeClr val="bg1"/>
            </a:solidFill>
          </a:endParaRPr>
        </a:p>
      </dgm:t>
    </dgm:pt>
    <dgm:pt modelId="{EE45C1A4-5D0D-423B-A46E-6CC21E291198}" type="parTrans" cxnId="{92D0C7C0-5CA4-455D-94AB-32432E128AD0}">
      <dgm:prSet/>
      <dgm:spPr/>
      <dgm:t>
        <a:bodyPr/>
        <a:lstStyle/>
        <a:p>
          <a:endParaRPr lang="fr-FR"/>
        </a:p>
      </dgm:t>
    </dgm:pt>
    <dgm:pt modelId="{E954704F-90DA-464A-A0A9-E5C1DFB44FC7}" type="sibTrans" cxnId="{92D0C7C0-5CA4-455D-94AB-32432E128AD0}">
      <dgm:prSet/>
      <dgm:spPr/>
      <dgm:t>
        <a:bodyPr/>
        <a:lstStyle/>
        <a:p>
          <a:endParaRPr lang="fr-FR"/>
        </a:p>
      </dgm:t>
    </dgm:pt>
    <dgm:pt modelId="{E5A74187-C867-4375-80D7-EBE7E46526B4}">
      <dgm:prSet phldrT="[Texte]"/>
      <dgm:spPr>
        <a:solidFill>
          <a:srgbClr val="B61A53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Bilan                                                                    140 €</a:t>
          </a:r>
        </a:p>
      </dgm:t>
    </dgm:pt>
    <dgm:pt modelId="{94CFBCBB-1D89-4934-8961-98F273A7DB33}" type="parTrans" cxnId="{2440F79C-75C2-41F0-AC7F-0D28FFC19E7B}">
      <dgm:prSet/>
      <dgm:spPr/>
      <dgm:t>
        <a:bodyPr/>
        <a:lstStyle/>
        <a:p>
          <a:endParaRPr lang="fr-FR"/>
        </a:p>
      </dgm:t>
    </dgm:pt>
    <dgm:pt modelId="{D2E42F0A-4A0E-4834-8E80-D83D38DEAC3C}" type="sibTrans" cxnId="{2440F79C-75C2-41F0-AC7F-0D28FFC19E7B}">
      <dgm:prSet/>
      <dgm:spPr/>
      <dgm:t>
        <a:bodyPr/>
        <a:lstStyle/>
        <a:p>
          <a:endParaRPr lang="fr-FR"/>
        </a:p>
      </dgm:t>
    </dgm:pt>
    <dgm:pt modelId="{620A123C-0615-4A59-B9E3-04C2E0BB6799}">
      <dgm:prSet phldrT="[Texte]"/>
      <dgm:spPr>
        <a:solidFill>
          <a:srgbClr val="B61A53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Bilan + suivi de 35 séances (30-45min)        1500 €</a:t>
          </a:r>
        </a:p>
      </dgm:t>
    </dgm:pt>
    <dgm:pt modelId="{BF2F5AA1-E576-44E4-9551-CEF14FD3D67F}" type="parTrans" cxnId="{98A3CB16-C9BA-413D-9877-077A01BAE205}">
      <dgm:prSet/>
      <dgm:spPr/>
      <dgm:t>
        <a:bodyPr/>
        <a:lstStyle/>
        <a:p>
          <a:endParaRPr lang="fr-FR"/>
        </a:p>
      </dgm:t>
    </dgm:pt>
    <dgm:pt modelId="{5AC39027-7792-4FCE-B419-8C94C1B5C848}" type="sibTrans" cxnId="{98A3CB16-C9BA-413D-9877-077A01BAE205}">
      <dgm:prSet/>
      <dgm:spPr/>
      <dgm:t>
        <a:bodyPr/>
        <a:lstStyle/>
        <a:p>
          <a:endParaRPr lang="fr-FR"/>
        </a:p>
      </dgm:t>
    </dgm:pt>
    <dgm:pt modelId="{3591B95B-282D-4262-B09A-7DAA3703BC5C}">
      <dgm:prSet phldrT="[Texte]"/>
      <dgm:spPr>
        <a:solidFill>
          <a:srgbClr val="B61A53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Psychomotricité</a:t>
          </a:r>
          <a:endParaRPr lang="fr-FR" dirty="0">
            <a:solidFill>
              <a:schemeClr val="bg1"/>
            </a:solidFill>
          </a:endParaRPr>
        </a:p>
      </dgm:t>
    </dgm:pt>
    <dgm:pt modelId="{EBEA6871-15B6-45E9-9897-7C47D8FF42B4}" type="parTrans" cxnId="{6A01D634-E26F-4D8E-9116-CD65C0B18FD4}">
      <dgm:prSet/>
      <dgm:spPr/>
      <dgm:t>
        <a:bodyPr/>
        <a:lstStyle/>
        <a:p>
          <a:endParaRPr lang="fr-FR"/>
        </a:p>
      </dgm:t>
    </dgm:pt>
    <dgm:pt modelId="{FEA532E5-6513-45D6-A99C-C615BE4FA265}" type="sibTrans" cxnId="{6A01D634-E26F-4D8E-9116-CD65C0B18FD4}">
      <dgm:prSet/>
      <dgm:spPr/>
      <dgm:t>
        <a:bodyPr/>
        <a:lstStyle/>
        <a:p>
          <a:endParaRPr lang="fr-FR"/>
        </a:p>
      </dgm:t>
    </dgm:pt>
    <dgm:pt modelId="{C87E3984-8E40-4B1A-90B1-563982EA63EA}">
      <dgm:prSet phldrT="[Texte]"/>
      <dgm:spPr>
        <a:solidFill>
          <a:srgbClr val="B61A53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Bilan                                                                    140 €</a:t>
          </a:r>
          <a:endParaRPr lang="fr-FR" b="1" dirty="0"/>
        </a:p>
      </dgm:t>
    </dgm:pt>
    <dgm:pt modelId="{D4A55C55-CACB-48FE-BA42-9E4444535CB9}" type="parTrans" cxnId="{626BBB22-7033-4564-A2AA-616C5B107F20}">
      <dgm:prSet/>
      <dgm:spPr/>
      <dgm:t>
        <a:bodyPr/>
        <a:lstStyle/>
        <a:p>
          <a:endParaRPr lang="fr-FR"/>
        </a:p>
      </dgm:t>
    </dgm:pt>
    <dgm:pt modelId="{0901DB83-1C6D-4646-B413-D2A4DFB8DC6A}" type="sibTrans" cxnId="{626BBB22-7033-4564-A2AA-616C5B107F20}">
      <dgm:prSet/>
      <dgm:spPr/>
      <dgm:t>
        <a:bodyPr/>
        <a:lstStyle/>
        <a:p>
          <a:endParaRPr lang="fr-FR"/>
        </a:p>
      </dgm:t>
    </dgm:pt>
    <dgm:pt modelId="{939B57EC-0091-4707-AF46-A6FB7192B40F}">
      <dgm:prSet phldrT="[Texte]"/>
      <dgm:spPr>
        <a:solidFill>
          <a:srgbClr val="B61A53"/>
        </a:solidFill>
      </dgm:spPr>
      <dgm:t>
        <a:bodyPr/>
        <a:lstStyle/>
        <a:p>
          <a:r>
            <a:rPr lang="fr-FR" b="1" dirty="0"/>
            <a:t>Psychologue</a:t>
          </a:r>
        </a:p>
      </dgm:t>
    </dgm:pt>
    <dgm:pt modelId="{F516450B-A71F-439F-A0F3-DA7057ECF99A}" type="parTrans" cxnId="{CE663BC5-C7DF-4207-912B-156CFE3D42BC}">
      <dgm:prSet/>
      <dgm:spPr/>
      <dgm:t>
        <a:bodyPr/>
        <a:lstStyle/>
        <a:p>
          <a:endParaRPr lang="fr-FR"/>
        </a:p>
      </dgm:t>
    </dgm:pt>
    <dgm:pt modelId="{6592956E-E657-4F38-9A72-346F391D55EF}" type="sibTrans" cxnId="{CE663BC5-C7DF-4207-912B-156CFE3D42BC}">
      <dgm:prSet/>
      <dgm:spPr/>
      <dgm:t>
        <a:bodyPr/>
        <a:lstStyle/>
        <a:p>
          <a:endParaRPr lang="fr-FR"/>
        </a:p>
      </dgm:t>
    </dgm:pt>
    <dgm:pt modelId="{758BDE9C-C062-4A48-A1C3-F1A173CFD89F}">
      <dgm:prSet phldrT="[Texte]"/>
      <dgm:spPr>
        <a:solidFill>
          <a:srgbClr val="B61A53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Bilan Court                                                        120 </a:t>
          </a:r>
          <a:r>
            <a:rPr lang="fr-FR" b="1" dirty="0"/>
            <a:t>€</a:t>
          </a:r>
          <a:r>
            <a:rPr lang="fr-FR" b="1" dirty="0">
              <a:solidFill>
                <a:schemeClr val="bg1"/>
              </a:solidFill>
            </a:rPr>
            <a:t>                                                 </a:t>
          </a:r>
          <a:endParaRPr lang="fr-FR" b="1" dirty="0"/>
        </a:p>
      </dgm:t>
    </dgm:pt>
    <dgm:pt modelId="{A0616B96-30C2-494C-87BC-CA455B875A98}" type="parTrans" cxnId="{576DCC50-3EBD-44F7-AB5A-4290A11D2492}">
      <dgm:prSet/>
      <dgm:spPr/>
      <dgm:t>
        <a:bodyPr/>
        <a:lstStyle/>
        <a:p>
          <a:endParaRPr lang="fr-FR"/>
        </a:p>
      </dgm:t>
    </dgm:pt>
    <dgm:pt modelId="{78F9C8F8-A85A-4B46-8F28-A409391C5596}" type="sibTrans" cxnId="{576DCC50-3EBD-44F7-AB5A-4290A11D2492}">
      <dgm:prSet/>
      <dgm:spPr/>
      <dgm:t>
        <a:bodyPr/>
        <a:lstStyle/>
        <a:p>
          <a:endParaRPr lang="fr-FR"/>
        </a:p>
      </dgm:t>
    </dgm:pt>
    <dgm:pt modelId="{AEE93233-922E-473A-921D-A1388ACFA2E0}">
      <dgm:prSet phldrT="[Texte]"/>
      <dgm:spPr>
        <a:solidFill>
          <a:srgbClr val="B61A53"/>
        </a:solidFill>
      </dgm:spPr>
      <dgm:t>
        <a:bodyPr/>
        <a:lstStyle/>
        <a:p>
          <a:r>
            <a:rPr lang="fr-FR" b="1" dirty="0"/>
            <a:t>Bilan Long                                                         300 €</a:t>
          </a:r>
        </a:p>
      </dgm:t>
    </dgm:pt>
    <dgm:pt modelId="{0D729BA7-5FDE-4C66-9D25-3D57A1FD6CE4}" type="parTrans" cxnId="{9789A848-4C3A-42CE-847D-0E4937AA3EC2}">
      <dgm:prSet/>
      <dgm:spPr/>
      <dgm:t>
        <a:bodyPr/>
        <a:lstStyle/>
        <a:p>
          <a:endParaRPr lang="fr-FR"/>
        </a:p>
      </dgm:t>
    </dgm:pt>
    <dgm:pt modelId="{0392D0EA-9024-41C9-A858-26C70B99C3FA}" type="sibTrans" cxnId="{9789A848-4C3A-42CE-847D-0E4937AA3EC2}">
      <dgm:prSet/>
      <dgm:spPr/>
      <dgm:t>
        <a:bodyPr/>
        <a:lstStyle/>
        <a:p>
          <a:endParaRPr lang="fr-FR"/>
        </a:p>
      </dgm:t>
    </dgm:pt>
    <dgm:pt modelId="{2B32ECC0-02A4-4C63-ADED-B39A829FC8C3}">
      <dgm:prSet phldrT="[Texte]"/>
      <dgm:spPr>
        <a:solidFill>
          <a:srgbClr val="B61A53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Suivi de 38 séances (30-45min)                     1500 €</a:t>
          </a:r>
        </a:p>
      </dgm:t>
    </dgm:pt>
    <dgm:pt modelId="{126BC296-0395-49E5-BFBC-A1DBCC9709B2}" type="parTrans" cxnId="{C10B9C69-37E3-4881-8CFC-E2DEFFA78A8D}">
      <dgm:prSet/>
      <dgm:spPr/>
      <dgm:t>
        <a:bodyPr/>
        <a:lstStyle/>
        <a:p>
          <a:endParaRPr lang="fr-FR"/>
        </a:p>
      </dgm:t>
    </dgm:pt>
    <dgm:pt modelId="{AB66EF2C-9038-40DA-A779-1F6703015A1B}" type="sibTrans" cxnId="{C10B9C69-37E3-4881-8CFC-E2DEFFA78A8D}">
      <dgm:prSet/>
      <dgm:spPr/>
      <dgm:t>
        <a:bodyPr/>
        <a:lstStyle/>
        <a:p>
          <a:endParaRPr lang="fr-FR"/>
        </a:p>
      </dgm:t>
    </dgm:pt>
    <dgm:pt modelId="{28BE9889-9164-4784-B84D-1068D98C09EB}">
      <dgm:prSet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Bilan + suivi de 35 séances (30-45min)        1500 €</a:t>
          </a:r>
        </a:p>
      </dgm:t>
    </dgm:pt>
    <dgm:pt modelId="{F67EEC8B-4700-443E-911D-6C6ACA2CB5D5}" type="parTrans" cxnId="{89F80499-EE87-42DA-B0F3-E96B55D00FF6}">
      <dgm:prSet/>
      <dgm:spPr/>
      <dgm:t>
        <a:bodyPr/>
        <a:lstStyle/>
        <a:p>
          <a:endParaRPr lang="fr-FR"/>
        </a:p>
      </dgm:t>
    </dgm:pt>
    <dgm:pt modelId="{1B324017-F607-4940-BAE3-2619F1110464}" type="sibTrans" cxnId="{89F80499-EE87-42DA-B0F3-E96B55D00FF6}">
      <dgm:prSet/>
      <dgm:spPr/>
      <dgm:t>
        <a:bodyPr/>
        <a:lstStyle/>
        <a:p>
          <a:endParaRPr lang="fr-FR"/>
        </a:p>
      </dgm:t>
    </dgm:pt>
    <dgm:pt modelId="{86515A62-F993-4CFB-A30E-93CFCD7A24EA}">
      <dgm:prSet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Suivi de 38 séances (30-45min)                     1500 €</a:t>
          </a:r>
        </a:p>
      </dgm:t>
    </dgm:pt>
    <dgm:pt modelId="{5F4DE51A-B87B-476B-81C9-762994B8C61F}" type="parTrans" cxnId="{6CD1C208-CE4C-4AD1-9926-8CA2F6764C0D}">
      <dgm:prSet/>
      <dgm:spPr/>
      <dgm:t>
        <a:bodyPr/>
        <a:lstStyle/>
        <a:p>
          <a:endParaRPr lang="fr-FR"/>
        </a:p>
      </dgm:t>
    </dgm:pt>
    <dgm:pt modelId="{33B24BD0-3093-4B5E-B241-B1A20580641E}" type="sibTrans" cxnId="{6CD1C208-CE4C-4AD1-9926-8CA2F6764C0D}">
      <dgm:prSet/>
      <dgm:spPr/>
      <dgm:t>
        <a:bodyPr/>
        <a:lstStyle/>
        <a:p>
          <a:endParaRPr lang="fr-FR"/>
        </a:p>
      </dgm:t>
    </dgm:pt>
    <dgm:pt modelId="{BBB68B1F-3144-4112-8A3A-0CC2BD6464CF}">
      <dgm:prSet phldrT="[Texte]"/>
      <dgm:spPr>
        <a:solidFill>
          <a:srgbClr val="B61A53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Suivi de 35 séances (30-45min)                    </a:t>
          </a:r>
          <a:r>
            <a:rPr lang="fr-FR" b="1" dirty="0"/>
            <a:t>1500 €</a:t>
          </a:r>
        </a:p>
      </dgm:t>
    </dgm:pt>
    <dgm:pt modelId="{B8F1D9C6-8FF5-42A9-ACFF-C6F3C6636C2E}" type="parTrans" cxnId="{E985A3AF-3998-4986-95E2-954684B751C0}">
      <dgm:prSet/>
      <dgm:spPr/>
      <dgm:t>
        <a:bodyPr/>
        <a:lstStyle/>
        <a:p>
          <a:endParaRPr lang="fr-FR"/>
        </a:p>
      </dgm:t>
    </dgm:pt>
    <dgm:pt modelId="{B0BD1CFE-E06F-418B-B340-5A8E19F8BE3D}" type="sibTrans" cxnId="{E985A3AF-3998-4986-95E2-954684B751C0}">
      <dgm:prSet/>
      <dgm:spPr/>
      <dgm:t>
        <a:bodyPr/>
        <a:lstStyle/>
        <a:p>
          <a:endParaRPr lang="fr-FR"/>
        </a:p>
      </dgm:t>
    </dgm:pt>
    <dgm:pt modelId="{CAF9B7FE-12F0-47F3-BBBD-B3A41E1BA6FC}">
      <dgm:prSet phldrT="[Texte]"/>
      <dgm:spPr>
        <a:solidFill>
          <a:srgbClr val="B61A53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Suivi de 12 séances (30-45min)                    </a:t>
          </a:r>
          <a:r>
            <a:rPr lang="fr-FR" b="1" dirty="0"/>
            <a:t>513 €</a:t>
          </a:r>
        </a:p>
      </dgm:t>
    </dgm:pt>
    <dgm:pt modelId="{9AAF3B58-6FBF-429A-8688-18B2BEC4D7B7}" type="parTrans" cxnId="{7D371023-B4F4-4A37-B705-FE497B122C00}">
      <dgm:prSet/>
      <dgm:spPr/>
      <dgm:t>
        <a:bodyPr/>
        <a:lstStyle/>
        <a:p>
          <a:endParaRPr lang="fr-FR"/>
        </a:p>
      </dgm:t>
    </dgm:pt>
    <dgm:pt modelId="{BD3EBA79-A999-4BCB-A4A5-0CCC7527F575}" type="sibTrans" cxnId="{7D371023-B4F4-4A37-B705-FE497B122C00}">
      <dgm:prSet/>
      <dgm:spPr/>
      <dgm:t>
        <a:bodyPr/>
        <a:lstStyle/>
        <a:p>
          <a:endParaRPr lang="fr-FR"/>
        </a:p>
      </dgm:t>
    </dgm:pt>
    <dgm:pt modelId="{DECAC431-D17B-4453-972A-CD40C0D292E2}" type="pres">
      <dgm:prSet presAssocID="{7DED0771-D9A4-420C-8323-BB429378B8C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7B6DC51-F69F-40FF-AE0D-8F2BC3A697BD}" type="pres">
      <dgm:prSet presAssocID="{702C9B89-C9A6-4D25-8448-6D0A436848B4}" presName="comp" presStyleCnt="0"/>
      <dgm:spPr/>
    </dgm:pt>
    <dgm:pt modelId="{49276399-C9C7-43C3-8C3A-A01039E34D51}" type="pres">
      <dgm:prSet presAssocID="{702C9B89-C9A6-4D25-8448-6D0A436848B4}" presName="box" presStyleLbl="node1" presStyleIdx="0" presStyleCnt="3" custLinFactNeighborX="-812"/>
      <dgm:spPr/>
      <dgm:t>
        <a:bodyPr/>
        <a:lstStyle/>
        <a:p>
          <a:endParaRPr lang="fr-FR"/>
        </a:p>
      </dgm:t>
    </dgm:pt>
    <dgm:pt modelId="{9453C05B-6752-4046-B5E1-94381FCFACA7}" type="pres">
      <dgm:prSet presAssocID="{702C9B89-C9A6-4D25-8448-6D0A436848B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6185A21-64B5-4B46-B65C-9CECA1C8806F}" type="pres">
      <dgm:prSet presAssocID="{702C9B89-C9A6-4D25-8448-6D0A436848B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3F2211-AC63-4C7C-A2AF-2368998CE41A}" type="pres">
      <dgm:prSet presAssocID="{E954704F-90DA-464A-A0A9-E5C1DFB44FC7}" presName="spacer" presStyleCnt="0"/>
      <dgm:spPr/>
    </dgm:pt>
    <dgm:pt modelId="{DBB3AAA9-4496-496D-9FA7-CE3ECABB0F23}" type="pres">
      <dgm:prSet presAssocID="{3591B95B-282D-4262-B09A-7DAA3703BC5C}" presName="comp" presStyleCnt="0"/>
      <dgm:spPr/>
    </dgm:pt>
    <dgm:pt modelId="{36FC29D1-A235-420B-AD6A-2C774472C493}" type="pres">
      <dgm:prSet presAssocID="{3591B95B-282D-4262-B09A-7DAA3703BC5C}" presName="box" presStyleLbl="node1" presStyleIdx="1" presStyleCnt="3"/>
      <dgm:spPr/>
      <dgm:t>
        <a:bodyPr/>
        <a:lstStyle/>
        <a:p>
          <a:endParaRPr lang="fr-FR"/>
        </a:p>
      </dgm:t>
    </dgm:pt>
    <dgm:pt modelId="{EB7AF44C-51CD-4EDA-8B4A-78E04D263671}" type="pres">
      <dgm:prSet presAssocID="{3591B95B-282D-4262-B09A-7DAA3703BC5C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EC9F8F6-049B-4404-8819-A4A67FA9C40F}" type="pres">
      <dgm:prSet presAssocID="{3591B95B-282D-4262-B09A-7DAA3703BC5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609CF5-4C67-4EE0-9EF0-8FF941F5BF0A}" type="pres">
      <dgm:prSet presAssocID="{FEA532E5-6513-45D6-A99C-C615BE4FA265}" presName="spacer" presStyleCnt="0"/>
      <dgm:spPr/>
    </dgm:pt>
    <dgm:pt modelId="{CBE69343-BA09-462D-9E6C-81E121BC1343}" type="pres">
      <dgm:prSet presAssocID="{939B57EC-0091-4707-AF46-A6FB7192B40F}" presName="comp" presStyleCnt="0"/>
      <dgm:spPr/>
    </dgm:pt>
    <dgm:pt modelId="{6DA4A3E0-03A9-4BE2-9B5C-AAA487692F2D}" type="pres">
      <dgm:prSet presAssocID="{939B57EC-0091-4707-AF46-A6FB7192B40F}" presName="box" presStyleLbl="node1" presStyleIdx="2" presStyleCnt="3"/>
      <dgm:spPr/>
      <dgm:t>
        <a:bodyPr/>
        <a:lstStyle/>
        <a:p>
          <a:endParaRPr lang="fr-FR"/>
        </a:p>
      </dgm:t>
    </dgm:pt>
    <dgm:pt modelId="{B01C7455-C2A1-48E2-832A-63E1B9799411}" type="pres">
      <dgm:prSet presAssocID="{939B57EC-0091-4707-AF46-A6FB7192B40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802E580-0BA7-4905-B0B8-4654330CA2A5}" type="pres">
      <dgm:prSet presAssocID="{939B57EC-0091-4707-AF46-A6FB7192B40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DCBF12D-B1EE-49E5-8EA5-6EEBBCB165B6}" type="presOf" srcId="{28BE9889-9164-4784-B84D-1068D98C09EB}" destId="{36FC29D1-A235-420B-AD6A-2C774472C493}" srcOrd="0" destOrd="2" presId="urn:microsoft.com/office/officeart/2005/8/layout/vList4"/>
    <dgm:cxn modelId="{7B64D3FD-909A-4C9B-B55E-75151A8BE9DD}" type="presOf" srcId="{C87E3984-8E40-4B1A-90B1-563982EA63EA}" destId="{36FC29D1-A235-420B-AD6A-2C774472C493}" srcOrd="0" destOrd="1" presId="urn:microsoft.com/office/officeart/2005/8/layout/vList4"/>
    <dgm:cxn modelId="{C10B9C69-37E3-4881-8CFC-E2DEFFA78A8D}" srcId="{702C9B89-C9A6-4D25-8448-6D0A436848B4}" destId="{2B32ECC0-02A4-4C63-ADED-B39A829FC8C3}" srcOrd="2" destOrd="0" parTransId="{126BC296-0395-49E5-BFBC-A1DBCC9709B2}" sibTransId="{AB66EF2C-9038-40DA-A779-1F6703015A1B}"/>
    <dgm:cxn modelId="{CE663BC5-C7DF-4207-912B-156CFE3D42BC}" srcId="{7DED0771-D9A4-420C-8323-BB429378B8C1}" destId="{939B57EC-0091-4707-AF46-A6FB7192B40F}" srcOrd="2" destOrd="0" parTransId="{F516450B-A71F-439F-A0F3-DA7057ECF99A}" sibTransId="{6592956E-E657-4F38-9A72-346F391D55EF}"/>
    <dgm:cxn modelId="{D9110E75-66B6-4AEC-AEDB-3A6E9B772937}" type="presOf" srcId="{3591B95B-282D-4262-B09A-7DAA3703BC5C}" destId="{FEC9F8F6-049B-4404-8819-A4A67FA9C40F}" srcOrd="1" destOrd="0" presId="urn:microsoft.com/office/officeart/2005/8/layout/vList4"/>
    <dgm:cxn modelId="{E985A3AF-3998-4986-95E2-954684B751C0}" srcId="{939B57EC-0091-4707-AF46-A6FB7192B40F}" destId="{BBB68B1F-3144-4112-8A3A-0CC2BD6464CF}" srcOrd="2" destOrd="0" parTransId="{B8F1D9C6-8FF5-42A9-ACFF-C6F3C6636C2E}" sibTransId="{B0BD1CFE-E06F-418B-B340-5A8E19F8BE3D}"/>
    <dgm:cxn modelId="{8C1EC59F-A289-46D4-99C2-559E51D4224F}" type="presOf" srcId="{BBB68B1F-3144-4112-8A3A-0CC2BD6464CF}" destId="{6DA4A3E0-03A9-4BE2-9B5C-AAA487692F2D}" srcOrd="0" destOrd="3" presId="urn:microsoft.com/office/officeart/2005/8/layout/vList4"/>
    <dgm:cxn modelId="{FD639F04-8EA0-4141-BF46-CCE7162F66CB}" type="presOf" srcId="{28BE9889-9164-4784-B84D-1068D98C09EB}" destId="{FEC9F8F6-049B-4404-8819-A4A67FA9C40F}" srcOrd="1" destOrd="2" presId="urn:microsoft.com/office/officeart/2005/8/layout/vList4"/>
    <dgm:cxn modelId="{89D588D4-9504-4E34-822D-84D3E92B96C5}" type="presOf" srcId="{620A123C-0615-4A59-B9E3-04C2E0BB6799}" destId="{49276399-C9C7-43C3-8C3A-A01039E34D51}" srcOrd="0" destOrd="2" presId="urn:microsoft.com/office/officeart/2005/8/layout/vList4"/>
    <dgm:cxn modelId="{92D0C7C0-5CA4-455D-94AB-32432E128AD0}" srcId="{7DED0771-D9A4-420C-8323-BB429378B8C1}" destId="{702C9B89-C9A6-4D25-8448-6D0A436848B4}" srcOrd="0" destOrd="0" parTransId="{EE45C1A4-5D0D-423B-A46E-6CC21E291198}" sibTransId="{E954704F-90DA-464A-A0A9-E5C1DFB44FC7}"/>
    <dgm:cxn modelId="{37E1F991-8623-4D59-9ED0-1850382B131F}" type="presOf" srcId="{702C9B89-C9A6-4D25-8448-6D0A436848B4}" destId="{49276399-C9C7-43C3-8C3A-A01039E34D51}" srcOrd="0" destOrd="0" presId="urn:microsoft.com/office/officeart/2005/8/layout/vList4"/>
    <dgm:cxn modelId="{CAFE6944-C1FA-4D0C-904C-23C8B08210A9}" type="presOf" srcId="{3591B95B-282D-4262-B09A-7DAA3703BC5C}" destId="{36FC29D1-A235-420B-AD6A-2C774472C493}" srcOrd="0" destOrd="0" presId="urn:microsoft.com/office/officeart/2005/8/layout/vList4"/>
    <dgm:cxn modelId="{626BBB22-7033-4564-A2AA-616C5B107F20}" srcId="{3591B95B-282D-4262-B09A-7DAA3703BC5C}" destId="{C87E3984-8E40-4B1A-90B1-563982EA63EA}" srcOrd="0" destOrd="0" parTransId="{D4A55C55-CACB-48FE-BA42-9E4444535CB9}" sibTransId="{0901DB83-1C6D-4646-B413-D2A4DFB8DC6A}"/>
    <dgm:cxn modelId="{98A3CB16-C9BA-413D-9877-077A01BAE205}" srcId="{702C9B89-C9A6-4D25-8448-6D0A436848B4}" destId="{620A123C-0615-4A59-B9E3-04C2E0BB6799}" srcOrd="1" destOrd="0" parTransId="{BF2F5AA1-E576-44E4-9551-CEF14FD3D67F}" sibTransId="{5AC39027-7792-4FCE-B419-8C94C1B5C848}"/>
    <dgm:cxn modelId="{576DCC50-3EBD-44F7-AB5A-4290A11D2492}" srcId="{939B57EC-0091-4707-AF46-A6FB7192B40F}" destId="{758BDE9C-C062-4A48-A1C3-F1A173CFD89F}" srcOrd="0" destOrd="0" parTransId="{A0616B96-30C2-494C-87BC-CA455B875A98}" sibTransId="{78F9C8F8-A85A-4B46-8F28-A409391C5596}"/>
    <dgm:cxn modelId="{08452A27-9432-44D8-B704-4FC7836E661F}" type="presOf" srcId="{620A123C-0615-4A59-B9E3-04C2E0BB6799}" destId="{26185A21-64B5-4B46-B65C-9CECA1C8806F}" srcOrd="1" destOrd="2" presId="urn:microsoft.com/office/officeart/2005/8/layout/vList4"/>
    <dgm:cxn modelId="{652CA175-D21E-49A7-A972-8E72E0775DFD}" type="presOf" srcId="{E5A74187-C867-4375-80D7-EBE7E46526B4}" destId="{49276399-C9C7-43C3-8C3A-A01039E34D51}" srcOrd="0" destOrd="1" presId="urn:microsoft.com/office/officeart/2005/8/layout/vList4"/>
    <dgm:cxn modelId="{8541EB39-7D78-45AB-83CF-5BA1DD73D3A6}" type="presOf" srcId="{939B57EC-0091-4707-AF46-A6FB7192B40F}" destId="{6DA4A3E0-03A9-4BE2-9B5C-AAA487692F2D}" srcOrd="0" destOrd="0" presId="urn:microsoft.com/office/officeart/2005/8/layout/vList4"/>
    <dgm:cxn modelId="{C0A2C4DF-71B3-4103-845E-C663D1CC6713}" type="presOf" srcId="{2B32ECC0-02A4-4C63-ADED-B39A829FC8C3}" destId="{49276399-C9C7-43C3-8C3A-A01039E34D51}" srcOrd="0" destOrd="3" presId="urn:microsoft.com/office/officeart/2005/8/layout/vList4"/>
    <dgm:cxn modelId="{5D44BADD-82CC-4CED-B95E-BC02268CBAC7}" type="presOf" srcId="{86515A62-F993-4CFB-A30E-93CFCD7A24EA}" destId="{36FC29D1-A235-420B-AD6A-2C774472C493}" srcOrd="0" destOrd="3" presId="urn:microsoft.com/office/officeart/2005/8/layout/vList4"/>
    <dgm:cxn modelId="{7D371023-B4F4-4A37-B705-FE497B122C00}" srcId="{939B57EC-0091-4707-AF46-A6FB7192B40F}" destId="{CAF9B7FE-12F0-47F3-BBBD-B3A41E1BA6FC}" srcOrd="3" destOrd="0" parTransId="{9AAF3B58-6FBF-429A-8688-18B2BEC4D7B7}" sibTransId="{BD3EBA79-A999-4BCB-A4A5-0CCC7527F575}"/>
    <dgm:cxn modelId="{D7B973B4-C1D5-46EA-B5C3-A1B898E3E718}" type="presOf" srcId="{CAF9B7FE-12F0-47F3-BBBD-B3A41E1BA6FC}" destId="{F802E580-0BA7-4905-B0B8-4654330CA2A5}" srcOrd="1" destOrd="4" presId="urn:microsoft.com/office/officeart/2005/8/layout/vList4"/>
    <dgm:cxn modelId="{6CD1C208-CE4C-4AD1-9926-8CA2F6764C0D}" srcId="{3591B95B-282D-4262-B09A-7DAA3703BC5C}" destId="{86515A62-F993-4CFB-A30E-93CFCD7A24EA}" srcOrd="2" destOrd="0" parTransId="{5F4DE51A-B87B-476B-81C9-762994B8C61F}" sibTransId="{33B24BD0-3093-4B5E-B241-B1A20580641E}"/>
    <dgm:cxn modelId="{2006AAA4-16A3-4C2B-BA35-CF2115855E5D}" type="presOf" srcId="{AEE93233-922E-473A-921D-A1388ACFA2E0}" destId="{6DA4A3E0-03A9-4BE2-9B5C-AAA487692F2D}" srcOrd="0" destOrd="2" presId="urn:microsoft.com/office/officeart/2005/8/layout/vList4"/>
    <dgm:cxn modelId="{A8B5990F-3645-4FAB-BC63-157C485CA1AC}" type="presOf" srcId="{AEE93233-922E-473A-921D-A1388ACFA2E0}" destId="{F802E580-0BA7-4905-B0B8-4654330CA2A5}" srcOrd="1" destOrd="2" presId="urn:microsoft.com/office/officeart/2005/8/layout/vList4"/>
    <dgm:cxn modelId="{CA509933-18E1-4F55-AEBF-297AA61E3A3C}" type="presOf" srcId="{758BDE9C-C062-4A48-A1C3-F1A173CFD89F}" destId="{6DA4A3E0-03A9-4BE2-9B5C-AAA487692F2D}" srcOrd="0" destOrd="1" presId="urn:microsoft.com/office/officeart/2005/8/layout/vList4"/>
    <dgm:cxn modelId="{A4BD56C3-B727-4C04-9D5C-1FB833FE3F27}" type="presOf" srcId="{86515A62-F993-4CFB-A30E-93CFCD7A24EA}" destId="{FEC9F8F6-049B-4404-8819-A4A67FA9C40F}" srcOrd="1" destOrd="3" presId="urn:microsoft.com/office/officeart/2005/8/layout/vList4"/>
    <dgm:cxn modelId="{2DD13C88-9800-4550-983A-8AB1EF1E3B48}" type="presOf" srcId="{CAF9B7FE-12F0-47F3-BBBD-B3A41E1BA6FC}" destId="{6DA4A3E0-03A9-4BE2-9B5C-AAA487692F2D}" srcOrd="0" destOrd="4" presId="urn:microsoft.com/office/officeart/2005/8/layout/vList4"/>
    <dgm:cxn modelId="{B533E552-8156-4B74-B1F0-096D6780FC06}" type="presOf" srcId="{E5A74187-C867-4375-80D7-EBE7E46526B4}" destId="{26185A21-64B5-4B46-B65C-9CECA1C8806F}" srcOrd="1" destOrd="1" presId="urn:microsoft.com/office/officeart/2005/8/layout/vList4"/>
    <dgm:cxn modelId="{8F4A7A90-75C1-44DC-9495-0490989EDC7F}" type="presOf" srcId="{BBB68B1F-3144-4112-8A3A-0CC2BD6464CF}" destId="{F802E580-0BA7-4905-B0B8-4654330CA2A5}" srcOrd="1" destOrd="3" presId="urn:microsoft.com/office/officeart/2005/8/layout/vList4"/>
    <dgm:cxn modelId="{C044F080-A28A-40C1-8335-96E05C3C1F5D}" type="presOf" srcId="{C87E3984-8E40-4B1A-90B1-563982EA63EA}" destId="{FEC9F8F6-049B-4404-8819-A4A67FA9C40F}" srcOrd="1" destOrd="1" presId="urn:microsoft.com/office/officeart/2005/8/layout/vList4"/>
    <dgm:cxn modelId="{FDA41718-75D6-4435-9786-5289CB72E08B}" type="presOf" srcId="{2B32ECC0-02A4-4C63-ADED-B39A829FC8C3}" destId="{26185A21-64B5-4B46-B65C-9CECA1C8806F}" srcOrd="1" destOrd="3" presId="urn:microsoft.com/office/officeart/2005/8/layout/vList4"/>
    <dgm:cxn modelId="{2440F79C-75C2-41F0-AC7F-0D28FFC19E7B}" srcId="{702C9B89-C9A6-4D25-8448-6D0A436848B4}" destId="{E5A74187-C867-4375-80D7-EBE7E46526B4}" srcOrd="0" destOrd="0" parTransId="{94CFBCBB-1D89-4934-8961-98F273A7DB33}" sibTransId="{D2E42F0A-4A0E-4834-8E80-D83D38DEAC3C}"/>
    <dgm:cxn modelId="{4E0EC207-9152-4A70-A85F-99F559495FBC}" type="presOf" srcId="{758BDE9C-C062-4A48-A1C3-F1A173CFD89F}" destId="{F802E580-0BA7-4905-B0B8-4654330CA2A5}" srcOrd="1" destOrd="1" presId="urn:microsoft.com/office/officeart/2005/8/layout/vList4"/>
    <dgm:cxn modelId="{9789A848-4C3A-42CE-847D-0E4937AA3EC2}" srcId="{939B57EC-0091-4707-AF46-A6FB7192B40F}" destId="{AEE93233-922E-473A-921D-A1388ACFA2E0}" srcOrd="1" destOrd="0" parTransId="{0D729BA7-5FDE-4C66-9D25-3D57A1FD6CE4}" sibTransId="{0392D0EA-9024-41C9-A858-26C70B99C3FA}"/>
    <dgm:cxn modelId="{94832B20-CA69-42C7-9367-39CE09109646}" type="presOf" srcId="{7DED0771-D9A4-420C-8323-BB429378B8C1}" destId="{DECAC431-D17B-4453-972A-CD40C0D292E2}" srcOrd="0" destOrd="0" presId="urn:microsoft.com/office/officeart/2005/8/layout/vList4"/>
    <dgm:cxn modelId="{6A01D634-E26F-4D8E-9116-CD65C0B18FD4}" srcId="{7DED0771-D9A4-420C-8323-BB429378B8C1}" destId="{3591B95B-282D-4262-B09A-7DAA3703BC5C}" srcOrd="1" destOrd="0" parTransId="{EBEA6871-15B6-45E9-9897-7C47D8FF42B4}" sibTransId="{FEA532E5-6513-45D6-A99C-C615BE4FA265}"/>
    <dgm:cxn modelId="{89F80499-EE87-42DA-B0F3-E96B55D00FF6}" srcId="{3591B95B-282D-4262-B09A-7DAA3703BC5C}" destId="{28BE9889-9164-4784-B84D-1068D98C09EB}" srcOrd="1" destOrd="0" parTransId="{F67EEC8B-4700-443E-911D-6C6ACA2CB5D5}" sibTransId="{1B324017-F607-4940-BAE3-2619F1110464}"/>
    <dgm:cxn modelId="{F3F1C61B-E62D-4A84-8BC5-66EB39DF3D92}" type="presOf" srcId="{939B57EC-0091-4707-AF46-A6FB7192B40F}" destId="{F802E580-0BA7-4905-B0B8-4654330CA2A5}" srcOrd="1" destOrd="0" presId="urn:microsoft.com/office/officeart/2005/8/layout/vList4"/>
    <dgm:cxn modelId="{573DB26D-CC38-4869-B33F-BE70883201A5}" type="presOf" srcId="{702C9B89-C9A6-4D25-8448-6D0A436848B4}" destId="{26185A21-64B5-4B46-B65C-9CECA1C8806F}" srcOrd="1" destOrd="0" presId="urn:microsoft.com/office/officeart/2005/8/layout/vList4"/>
    <dgm:cxn modelId="{A157BC63-3FEE-4769-BB79-F50A0034C3DE}" type="presParOf" srcId="{DECAC431-D17B-4453-972A-CD40C0D292E2}" destId="{97B6DC51-F69F-40FF-AE0D-8F2BC3A697BD}" srcOrd="0" destOrd="0" presId="urn:microsoft.com/office/officeart/2005/8/layout/vList4"/>
    <dgm:cxn modelId="{AAFF0E85-49A7-427B-BFE3-85353FF4C43C}" type="presParOf" srcId="{97B6DC51-F69F-40FF-AE0D-8F2BC3A697BD}" destId="{49276399-C9C7-43C3-8C3A-A01039E34D51}" srcOrd="0" destOrd="0" presId="urn:microsoft.com/office/officeart/2005/8/layout/vList4"/>
    <dgm:cxn modelId="{29A9FA70-FBD7-4BA3-9C8D-A4D907F3BEF1}" type="presParOf" srcId="{97B6DC51-F69F-40FF-AE0D-8F2BC3A697BD}" destId="{9453C05B-6752-4046-B5E1-94381FCFACA7}" srcOrd="1" destOrd="0" presId="urn:microsoft.com/office/officeart/2005/8/layout/vList4"/>
    <dgm:cxn modelId="{7E6A4D71-6E84-476B-A2A8-90D595599B29}" type="presParOf" srcId="{97B6DC51-F69F-40FF-AE0D-8F2BC3A697BD}" destId="{26185A21-64B5-4B46-B65C-9CECA1C8806F}" srcOrd="2" destOrd="0" presId="urn:microsoft.com/office/officeart/2005/8/layout/vList4"/>
    <dgm:cxn modelId="{5C48FA62-AABC-4C99-8945-F207A14AA1EE}" type="presParOf" srcId="{DECAC431-D17B-4453-972A-CD40C0D292E2}" destId="{7A3F2211-AC63-4C7C-A2AF-2368998CE41A}" srcOrd="1" destOrd="0" presId="urn:microsoft.com/office/officeart/2005/8/layout/vList4"/>
    <dgm:cxn modelId="{F345AC01-76EA-44B3-8AE8-A7618C4B0533}" type="presParOf" srcId="{DECAC431-D17B-4453-972A-CD40C0D292E2}" destId="{DBB3AAA9-4496-496D-9FA7-CE3ECABB0F23}" srcOrd="2" destOrd="0" presId="urn:microsoft.com/office/officeart/2005/8/layout/vList4"/>
    <dgm:cxn modelId="{057E0528-429E-4451-92AC-1A28CF61CA14}" type="presParOf" srcId="{DBB3AAA9-4496-496D-9FA7-CE3ECABB0F23}" destId="{36FC29D1-A235-420B-AD6A-2C774472C493}" srcOrd="0" destOrd="0" presId="urn:microsoft.com/office/officeart/2005/8/layout/vList4"/>
    <dgm:cxn modelId="{E8CE77C4-AEC5-4D11-ADC3-658BCDC3E766}" type="presParOf" srcId="{DBB3AAA9-4496-496D-9FA7-CE3ECABB0F23}" destId="{EB7AF44C-51CD-4EDA-8B4A-78E04D263671}" srcOrd="1" destOrd="0" presId="urn:microsoft.com/office/officeart/2005/8/layout/vList4"/>
    <dgm:cxn modelId="{F740020F-40BF-44E4-9408-3700734F05F7}" type="presParOf" srcId="{DBB3AAA9-4496-496D-9FA7-CE3ECABB0F23}" destId="{FEC9F8F6-049B-4404-8819-A4A67FA9C40F}" srcOrd="2" destOrd="0" presId="urn:microsoft.com/office/officeart/2005/8/layout/vList4"/>
    <dgm:cxn modelId="{DA04AFCB-CD79-430B-B793-BF5874E038ED}" type="presParOf" srcId="{DECAC431-D17B-4453-972A-CD40C0D292E2}" destId="{4E609CF5-4C67-4EE0-9EF0-8FF941F5BF0A}" srcOrd="3" destOrd="0" presId="urn:microsoft.com/office/officeart/2005/8/layout/vList4"/>
    <dgm:cxn modelId="{18FD2E9E-9E84-4B75-B17C-7FAD12B0C09B}" type="presParOf" srcId="{DECAC431-D17B-4453-972A-CD40C0D292E2}" destId="{CBE69343-BA09-462D-9E6C-81E121BC1343}" srcOrd="4" destOrd="0" presId="urn:microsoft.com/office/officeart/2005/8/layout/vList4"/>
    <dgm:cxn modelId="{19D6DF37-590D-4C10-9CED-DC3070424902}" type="presParOf" srcId="{CBE69343-BA09-462D-9E6C-81E121BC1343}" destId="{6DA4A3E0-03A9-4BE2-9B5C-AAA487692F2D}" srcOrd="0" destOrd="0" presId="urn:microsoft.com/office/officeart/2005/8/layout/vList4"/>
    <dgm:cxn modelId="{30E9274B-97DA-49BA-AA3F-5D97787CDC4F}" type="presParOf" srcId="{CBE69343-BA09-462D-9E6C-81E121BC1343}" destId="{B01C7455-C2A1-48E2-832A-63E1B9799411}" srcOrd="1" destOrd="0" presId="urn:microsoft.com/office/officeart/2005/8/layout/vList4"/>
    <dgm:cxn modelId="{CE6EE391-BEED-4CE3-A03B-E5246A4A0A5C}" type="presParOf" srcId="{CBE69343-BA09-462D-9E6C-81E121BC1343}" destId="{F802E580-0BA7-4905-B0B8-4654330CA2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EAE219-C527-4138-ABAE-16DD81900FE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8A230CC-F8FE-4F01-B8DD-C62184904F8A}">
      <dgm:prSet phldrT="[Texte]"/>
      <dgm:spPr>
        <a:solidFill>
          <a:srgbClr val="20366D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Arial"/>
            </a:rPr>
            <a:t>Appui aux professionnels de 1</a:t>
          </a:r>
          <a:r>
            <a:rPr lang="fr-FR" b="1" baseline="30000" dirty="0">
              <a:solidFill>
                <a:schemeClr val="bg1"/>
              </a:solidFill>
              <a:latin typeface="Arial"/>
            </a:rPr>
            <a:t>ère</a:t>
          </a:r>
          <a:r>
            <a:rPr lang="fr-FR" b="1" dirty="0">
              <a:solidFill>
                <a:schemeClr val="bg1"/>
              </a:solidFill>
              <a:latin typeface="Arial"/>
            </a:rPr>
            <a:t> ligne</a:t>
          </a:r>
        </a:p>
        <a:p>
          <a:endParaRPr lang="fr-FR" b="1" dirty="0">
            <a:solidFill>
              <a:schemeClr val="bg1"/>
            </a:solidFill>
          </a:endParaRPr>
        </a:p>
      </dgm:t>
    </dgm:pt>
    <dgm:pt modelId="{876FB688-E25F-4E4A-A167-EC66A3DD2D0F}" type="parTrans" cxnId="{AEE270AF-9F2F-4470-9450-A9060F2C8C65}">
      <dgm:prSet/>
      <dgm:spPr/>
      <dgm:t>
        <a:bodyPr/>
        <a:lstStyle/>
        <a:p>
          <a:endParaRPr lang="fr-FR"/>
        </a:p>
      </dgm:t>
    </dgm:pt>
    <dgm:pt modelId="{FBB89701-5495-46E4-81A2-86145E327128}" type="sibTrans" cxnId="{AEE270AF-9F2F-4470-9450-A9060F2C8C65}">
      <dgm:prSet/>
      <dgm:spPr/>
      <dgm:t>
        <a:bodyPr/>
        <a:lstStyle/>
        <a:p>
          <a:endParaRPr lang="fr-FR"/>
        </a:p>
      </dgm:t>
    </dgm:pt>
    <dgm:pt modelId="{1EFA853E-2074-45B0-9ECE-F7CE043F370A}">
      <dgm:prSet phldrT="[Texte]"/>
      <dgm:spPr>
        <a:solidFill>
          <a:srgbClr val="20366D"/>
        </a:solidFill>
      </dgm:spPr>
      <dgm:t>
        <a:bodyPr/>
        <a:lstStyle/>
        <a:p>
          <a:r>
            <a:rPr lang="fr-FR" dirty="0"/>
            <a:t>Sensibilisation au dépistage précoce</a:t>
          </a:r>
        </a:p>
      </dgm:t>
    </dgm:pt>
    <dgm:pt modelId="{B4F0A9C5-3475-4B0B-9334-7367FF40F63E}" type="parTrans" cxnId="{EECF27AD-0D1E-4737-B03B-FE075FBE9681}">
      <dgm:prSet/>
      <dgm:spPr/>
      <dgm:t>
        <a:bodyPr/>
        <a:lstStyle/>
        <a:p>
          <a:endParaRPr lang="fr-FR"/>
        </a:p>
      </dgm:t>
    </dgm:pt>
    <dgm:pt modelId="{70C31DFD-28D5-4E19-8C15-610820AA6477}" type="sibTrans" cxnId="{EECF27AD-0D1E-4737-B03B-FE075FBE9681}">
      <dgm:prSet/>
      <dgm:spPr/>
      <dgm:t>
        <a:bodyPr/>
        <a:lstStyle/>
        <a:p>
          <a:endParaRPr lang="fr-FR"/>
        </a:p>
      </dgm:t>
    </dgm:pt>
    <dgm:pt modelId="{97852F3A-23CF-4212-B4B0-3B6AD9347500}">
      <dgm:prSet phldrT="[Texte]"/>
      <dgm:spPr>
        <a:solidFill>
          <a:srgbClr val="20366D"/>
        </a:solidFill>
      </dgm:spPr>
      <dgm:t>
        <a:bodyPr/>
        <a:lstStyle/>
        <a:p>
          <a:r>
            <a:rPr lang="fr-FR" dirty="0"/>
            <a:t>Réponse téléphonique en cas de doute d’un médecin ou d’une structure</a:t>
          </a:r>
        </a:p>
      </dgm:t>
    </dgm:pt>
    <dgm:pt modelId="{57AE1C3A-6B64-461D-A490-DB8E5ECAEC73}" type="parTrans" cxnId="{64F57C57-C3B1-456E-BFCF-2D3199198AEC}">
      <dgm:prSet/>
      <dgm:spPr/>
      <dgm:t>
        <a:bodyPr/>
        <a:lstStyle/>
        <a:p>
          <a:endParaRPr lang="fr-FR"/>
        </a:p>
      </dgm:t>
    </dgm:pt>
    <dgm:pt modelId="{0195C004-84A7-4827-B7AC-29871B768CDE}" type="sibTrans" cxnId="{64F57C57-C3B1-456E-BFCF-2D3199198AEC}">
      <dgm:prSet/>
      <dgm:spPr/>
      <dgm:t>
        <a:bodyPr/>
        <a:lstStyle/>
        <a:p>
          <a:endParaRPr lang="fr-FR"/>
        </a:p>
      </dgm:t>
    </dgm:pt>
    <dgm:pt modelId="{503F5070-862E-48F2-BA8F-B08BDD205EEC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Arial"/>
            </a:rPr>
            <a:t>L’accompagnement et les interventions pluridisciplinaires auprès des enfants et des familles</a:t>
          </a:r>
          <a:endParaRPr lang="fr-FR" b="1" dirty="0">
            <a:solidFill>
              <a:schemeClr val="bg1"/>
            </a:solidFill>
          </a:endParaRPr>
        </a:p>
      </dgm:t>
    </dgm:pt>
    <dgm:pt modelId="{E4FD4C29-6144-4954-8690-58C74E3922AF}" type="parTrans" cxnId="{EEC78826-88B8-42CD-AA0D-84368B110AF2}">
      <dgm:prSet/>
      <dgm:spPr/>
      <dgm:t>
        <a:bodyPr/>
        <a:lstStyle/>
        <a:p>
          <a:endParaRPr lang="fr-FR"/>
        </a:p>
      </dgm:t>
    </dgm:pt>
    <dgm:pt modelId="{92255C5D-DF4C-414A-92C1-86659D36C847}" type="sibTrans" cxnId="{EEC78826-88B8-42CD-AA0D-84368B110AF2}">
      <dgm:prSet/>
      <dgm:spPr/>
      <dgm:t>
        <a:bodyPr/>
        <a:lstStyle/>
        <a:p>
          <a:endParaRPr lang="fr-FR"/>
        </a:p>
      </dgm:t>
    </dgm:pt>
    <dgm:pt modelId="{D15295AE-106B-485A-8984-23C1EF344DE1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Constitution du dossier MDPH</a:t>
          </a:r>
        </a:p>
      </dgm:t>
    </dgm:pt>
    <dgm:pt modelId="{C05F66DD-2D2D-4BB0-A44C-5055B2C2C9FE}" type="parTrans" cxnId="{417E848A-7542-452C-AB2F-5F2FEAFE5011}">
      <dgm:prSet/>
      <dgm:spPr/>
      <dgm:t>
        <a:bodyPr/>
        <a:lstStyle/>
        <a:p>
          <a:endParaRPr lang="fr-FR"/>
        </a:p>
      </dgm:t>
    </dgm:pt>
    <dgm:pt modelId="{0FE85D66-11B8-4FF3-8920-39F4CDC55713}" type="sibTrans" cxnId="{417E848A-7542-452C-AB2F-5F2FEAFE5011}">
      <dgm:prSet/>
      <dgm:spPr/>
      <dgm:t>
        <a:bodyPr/>
        <a:lstStyle/>
        <a:p>
          <a:endParaRPr lang="fr-FR"/>
        </a:p>
      </dgm:t>
    </dgm:pt>
    <dgm:pt modelId="{08EAA1B8-6030-4654-B729-6E31077500C3}">
      <dgm:prSet phldrT="[Texte]"/>
      <dgm:spPr>
        <a:solidFill>
          <a:schemeClr val="accent5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Arial"/>
            </a:rPr>
            <a:t>La coordination des professionnels de santé libéraux</a:t>
          </a:r>
        </a:p>
        <a:p>
          <a:endParaRPr lang="fr-FR" b="1" dirty="0">
            <a:solidFill>
              <a:schemeClr val="bg1"/>
            </a:solidFill>
          </a:endParaRPr>
        </a:p>
      </dgm:t>
    </dgm:pt>
    <dgm:pt modelId="{971DD128-2262-4630-8EDB-A81606DBCDC3}" type="parTrans" cxnId="{C916CB84-1DD6-4D3F-AD6E-9C0DF284B861}">
      <dgm:prSet/>
      <dgm:spPr/>
      <dgm:t>
        <a:bodyPr/>
        <a:lstStyle/>
        <a:p>
          <a:endParaRPr lang="fr-FR"/>
        </a:p>
      </dgm:t>
    </dgm:pt>
    <dgm:pt modelId="{F0AC085F-3932-4426-AFBB-73D9377A56DA}" type="sibTrans" cxnId="{C916CB84-1DD6-4D3F-AD6E-9C0DF284B861}">
      <dgm:prSet/>
      <dgm:spPr/>
      <dgm:t>
        <a:bodyPr/>
        <a:lstStyle/>
        <a:p>
          <a:endParaRPr lang="fr-FR"/>
        </a:p>
      </dgm:t>
    </dgm:pt>
    <dgm:pt modelId="{79F9933C-9E09-40DA-845A-49EE376ADA81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identifier les professionnels libéraux du territoire</a:t>
          </a:r>
        </a:p>
      </dgm:t>
    </dgm:pt>
    <dgm:pt modelId="{8D0EAE19-068E-4731-883A-139814AB6610}" type="parTrans" cxnId="{4DD382AD-5726-4E8F-8D07-64E26320E57E}">
      <dgm:prSet/>
      <dgm:spPr/>
      <dgm:t>
        <a:bodyPr/>
        <a:lstStyle/>
        <a:p>
          <a:endParaRPr lang="fr-FR"/>
        </a:p>
      </dgm:t>
    </dgm:pt>
    <dgm:pt modelId="{BAA5E8A4-F846-4CB7-BE5A-08EB64FF271D}" type="sibTrans" cxnId="{4DD382AD-5726-4E8F-8D07-64E26320E57E}">
      <dgm:prSet/>
      <dgm:spPr/>
      <dgm:t>
        <a:bodyPr/>
        <a:lstStyle/>
        <a:p>
          <a:endParaRPr lang="fr-FR"/>
        </a:p>
      </dgm:t>
    </dgm:pt>
    <dgm:pt modelId="{16FAB5FD-D2FF-4E7A-BC7B-3BEDEB7A3A3A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Elaboration et financement de soins (psychomot / ergo / psychologues)</a:t>
          </a:r>
        </a:p>
      </dgm:t>
    </dgm:pt>
    <dgm:pt modelId="{FF7C22DE-5C6D-4C3A-9EA3-FBC2609550B2}" type="parTrans" cxnId="{0DC12A02-8A90-4DA7-9CBF-3D70709BEACF}">
      <dgm:prSet/>
      <dgm:spPr/>
      <dgm:t>
        <a:bodyPr/>
        <a:lstStyle/>
        <a:p>
          <a:endParaRPr lang="fr-FR"/>
        </a:p>
      </dgm:t>
    </dgm:pt>
    <dgm:pt modelId="{6BEB4501-F952-4699-AA4D-F83038FDFD43}" type="sibTrans" cxnId="{0DC12A02-8A90-4DA7-9CBF-3D70709BEACF}">
      <dgm:prSet/>
      <dgm:spPr/>
      <dgm:t>
        <a:bodyPr/>
        <a:lstStyle/>
        <a:p>
          <a:endParaRPr lang="fr-FR"/>
        </a:p>
      </dgm:t>
    </dgm:pt>
    <dgm:pt modelId="{80E52933-60D3-4531-9EFF-7A83888EB538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Proposition d’une évaluation diagnostique</a:t>
          </a:r>
        </a:p>
      </dgm:t>
    </dgm:pt>
    <dgm:pt modelId="{446B9389-95A7-4DFF-9B53-8F3CA956B633}" type="parTrans" cxnId="{034397FF-9DCE-47B3-959B-D57371C291A9}">
      <dgm:prSet/>
      <dgm:spPr/>
      <dgm:t>
        <a:bodyPr/>
        <a:lstStyle/>
        <a:p>
          <a:endParaRPr lang="fr-FR"/>
        </a:p>
      </dgm:t>
    </dgm:pt>
    <dgm:pt modelId="{A7327E5C-D7C1-4A59-9217-538C9117058C}" type="sibTrans" cxnId="{034397FF-9DCE-47B3-959B-D57371C291A9}">
      <dgm:prSet/>
      <dgm:spPr/>
      <dgm:t>
        <a:bodyPr/>
        <a:lstStyle/>
        <a:p>
          <a:endParaRPr lang="fr-FR"/>
        </a:p>
      </dgm:t>
    </dgm:pt>
    <dgm:pt modelId="{899538E0-404C-435F-B345-11A18D418546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Orientation de l’enfant à l’issue de la prise en charge par la PCO</a:t>
          </a:r>
        </a:p>
      </dgm:t>
    </dgm:pt>
    <dgm:pt modelId="{2DE67DEE-39DC-4A85-8C37-2ADD2CFBB0A3}" type="parTrans" cxnId="{C6FAD4F3-F952-4CAC-A625-B3632E970353}">
      <dgm:prSet/>
      <dgm:spPr/>
      <dgm:t>
        <a:bodyPr/>
        <a:lstStyle/>
        <a:p>
          <a:endParaRPr lang="fr-FR"/>
        </a:p>
      </dgm:t>
    </dgm:pt>
    <dgm:pt modelId="{BC45118A-8CED-42D8-BCD3-C80DB6F3A2D0}" type="sibTrans" cxnId="{C6FAD4F3-F952-4CAC-A625-B3632E970353}">
      <dgm:prSet/>
      <dgm:spPr/>
      <dgm:t>
        <a:bodyPr/>
        <a:lstStyle/>
        <a:p>
          <a:endParaRPr lang="fr-FR"/>
        </a:p>
      </dgm:t>
    </dgm:pt>
    <dgm:pt modelId="{5481B1F1-8618-442A-AE29-667E8CF27637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Soutien de la famille</a:t>
          </a:r>
        </a:p>
      </dgm:t>
    </dgm:pt>
    <dgm:pt modelId="{42B28B14-F743-4D57-B04D-4CC29CCFBAB8}" type="parTrans" cxnId="{9EAACDD1-CFC7-46D3-90BE-4071AD40BC93}">
      <dgm:prSet/>
      <dgm:spPr/>
      <dgm:t>
        <a:bodyPr/>
        <a:lstStyle/>
        <a:p>
          <a:endParaRPr lang="fr-FR"/>
        </a:p>
      </dgm:t>
    </dgm:pt>
    <dgm:pt modelId="{D7645C7A-1713-444B-B613-A4581DE6B06C}" type="sibTrans" cxnId="{9EAACDD1-CFC7-46D3-90BE-4071AD40BC93}">
      <dgm:prSet/>
      <dgm:spPr/>
      <dgm:t>
        <a:bodyPr/>
        <a:lstStyle/>
        <a:p>
          <a:endParaRPr lang="fr-FR"/>
        </a:p>
      </dgm:t>
    </dgm:pt>
    <dgm:pt modelId="{3D661A5D-D918-4E50-9B12-E1445AF79B28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Organiser les synthèses pluridisciplinaires</a:t>
          </a:r>
        </a:p>
      </dgm:t>
    </dgm:pt>
    <dgm:pt modelId="{12947CF3-7972-4ED7-96C2-5CFD8FCEBA96}" type="parTrans" cxnId="{FF86A6A0-3862-4BD2-A109-ADC143B0FD07}">
      <dgm:prSet/>
      <dgm:spPr/>
      <dgm:t>
        <a:bodyPr/>
        <a:lstStyle/>
        <a:p>
          <a:endParaRPr lang="fr-FR"/>
        </a:p>
      </dgm:t>
    </dgm:pt>
    <dgm:pt modelId="{17562500-2CC9-4E62-A25D-113C1F03A5C7}" type="sibTrans" cxnId="{FF86A6A0-3862-4BD2-A109-ADC143B0FD07}">
      <dgm:prSet/>
      <dgm:spPr/>
      <dgm:t>
        <a:bodyPr/>
        <a:lstStyle/>
        <a:p>
          <a:endParaRPr lang="fr-FR"/>
        </a:p>
      </dgm:t>
    </dgm:pt>
    <dgm:pt modelId="{BB472658-6634-4591-A4B0-D6CB9ADA027F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Proposer des formations </a:t>
          </a:r>
        </a:p>
      </dgm:t>
    </dgm:pt>
    <dgm:pt modelId="{3BC21F59-A2AC-48B2-B9F1-7F99866B1FE8}" type="parTrans" cxnId="{A673FD77-4569-48EC-B9ED-2C760A77DFD6}">
      <dgm:prSet/>
      <dgm:spPr/>
      <dgm:t>
        <a:bodyPr/>
        <a:lstStyle/>
        <a:p>
          <a:endParaRPr lang="fr-FR"/>
        </a:p>
      </dgm:t>
    </dgm:pt>
    <dgm:pt modelId="{905FD916-B499-4EBD-BE69-5333764F4A60}" type="sibTrans" cxnId="{A673FD77-4569-48EC-B9ED-2C760A77DFD6}">
      <dgm:prSet/>
      <dgm:spPr/>
      <dgm:t>
        <a:bodyPr/>
        <a:lstStyle/>
        <a:p>
          <a:endParaRPr lang="fr-FR"/>
        </a:p>
      </dgm:t>
    </dgm:pt>
    <dgm:pt modelId="{C4D39B7A-7413-4676-85D2-84EC7EBFBEE0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Mettre en place la contractualisation</a:t>
          </a:r>
        </a:p>
      </dgm:t>
    </dgm:pt>
    <dgm:pt modelId="{A408AEE5-9876-4492-85D2-A3AC241E7206}" type="parTrans" cxnId="{91FF87A5-4D1B-435E-A50C-61746E454B7E}">
      <dgm:prSet/>
      <dgm:spPr/>
      <dgm:t>
        <a:bodyPr/>
        <a:lstStyle/>
        <a:p>
          <a:endParaRPr lang="fr-FR"/>
        </a:p>
      </dgm:t>
    </dgm:pt>
    <dgm:pt modelId="{754A971D-7473-445D-A78B-476B5884F64E}" type="sibTrans" cxnId="{91FF87A5-4D1B-435E-A50C-61746E454B7E}">
      <dgm:prSet/>
      <dgm:spPr/>
      <dgm:t>
        <a:bodyPr/>
        <a:lstStyle/>
        <a:p>
          <a:endParaRPr lang="fr-FR"/>
        </a:p>
      </dgm:t>
    </dgm:pt>
    <dgm:pt modelId="{617EEDB7-229F-4302-A3AB-6ACBF12C4934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Organiser le partage sécurisée des bilans et CR</a:t>
          </a:r>
        </a:p>
      </dgm:t>
    </dgm:pt>
    <dgm:pt modelId="{0CF77985-B8A0-43CC-8457-0B94DF29E1B9}" type="parTrans" cxnId="{46D8455C-8021-41FB-997C-7E568551EE64}">
      <dgm:prSet/>
      <dgm:spPr/>
      <dgm:t>
        <a:bodyPr/>
        <a:lstStyle/>
        <a:p>
          <a:endParaRPr lang="fr-FR"/>
        </a:p>
      </dgm:t>
    </dgm:pt>
    <dgm:pt modelId="{719B99BA-15BA-4CF0-8B38-1338A8DB8A82}" type="sibTrans" cxnId="{46D8455C-8021-41FB-997C-7E568551EE64}">
      <dgm:prSet/>
      <dgm:spPr/>
      <dgm:t>
        <a:bodyPr/>
        <a:lstStyle/>
        <a:p>
          <a:endParaRPr lang="fr-FR"/>
        </a:p>
      </dgm:t>
    </dgm:pt>
    <dgm:pt modelId="{FA993182-3B0C-4DCE-BCE7-F815562515E6}">
      <dgm:prSet phldrT="[Texte]"/>
      <dgm:spPr>
        <a:solidFill>
          <a:srgbClr val="20366D"/>
        </a:solidFill>
      </dgm:spPr>
      <dgm:t>
        <a:bodyPr/>
        <a:lstStyle/>
        <a:p>
          <a:endParaRPr lang="fr-FR" dirty="0"/>
        </a:p>
      </dgm:t>
    </dgm:pt>
    <dgm:pt modelId="{CD341922-E1BA-4EF8-92AA-73B641B48D1E}" type="parTrans" cxnId="{461F743E-0A00-461F-BF97-0E38A76CF2D4}">
      <dgm:prSet/>
      <dgm:spPr/>
      <dgm:t>
        <a:bodyPr/>
        <a:lstStyle/>
        <a:p>
          <a:endParaRPr lang="fr-FR"/>
        </a:p>
      </dgm:t>
    </dgm:pt>
    <dgm:pt modelId="{989BF568-504B-4C64-AC4E-09E1D1308FDB}" type="sibTrans" cxnId="{461F743E-0A00-461F-BF97-0E38A76CF2D4}">
      <dgm:prSet/>
      <dgm:spPr/>
      <dgm:t>
        <a:bodyPr/>
        <a:lstStyle/>
        <a:p>
          <a:endParaRPr lang="fr-FR"/>
        </a:p>
      </dgm:t>
    </dgm:pt>
    <dgm:pt modelId="{9524B8F9-E8DE-4D5F-834B-47232387D9C5}" type="pres">
      <dgm:prSet presAssocID="{07EAE219-C527-4138-ABAE-16DD81900F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E972315-BB99-4E7A-A913-A62B484CB2EF}" type="pres">
      <dgm:prSet presAssocID="{08A230CC-F8FE-4F01-B8DD-C62184904F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C189CA-1191-4081-995F-9A3555B63EE1}" type="pres">
      <dgm:prSet presAssocID="{FBB89701-5495-46E4-81A2-86145E327128}" presName="sibTrans" presStyleCnt="0"/>
      <dgm:spPr/>
    </dgm:pt>
    <dgm:pt modelId="{25EDA1B0-9510-4A87-8FE0-42896A858901}" type="pres">
      <dgm:prSet presAssocID="{503F5070-862E-48F2-BA8F-B08BDD205E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9E2D7-86A8-464E-8B70-F3FA93C15535}" type="pres">
      <dgm:prSet presAssocID="{92255C5D-DF4C-414A-92C1-86659D36C847}" presName="sibTrans" presStyleCnt="0"/>
      <dgm:spPr/>
    </dgm:pt>
    <dgm:pt modelId="{6B646C54-F28D-43F4-92A3-8CECFE2F2731}" type="pres">
      <dgm:prSet presAssocID="{08EAA1B8-6030-4654-B729-6E31077500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D8455C-8021-41FB-997C-7E568551EE64}" srcId="{08EAA1B8-6030-4654-B729-6E31077500C3}" destId="{617EEDB7-229F-4302-A3AB-6ACBF12C4934}" srcOrd="2" destOrd="0" parTransId="{0CF77985-B8A0-43CC-8457-0B94DF29E1B9}" sibTransId="{719B99BA-15BA-4CF0-8B38-1338A8DB8A82}"/>
    <dgm:cxn modelId="{FF86A6A0-3862-4BD2-A109-ADC143B0FD07}" srcId="{08EAA1B8-6030-4654-B729-6E31077500C3}" destId="{3D661A5D-D918-4E50-9B12-E1445AF79B28}" srcOrd="3" destOrd="0" parTransId="{12947CF3-7972-4ED7-96C2-5CFD8FCEBA96}" sibTransId="{17562500-2CC9-4E62-A25D-113C1F03A5C7}"/>
    <dgm:cxn modelId="{13BA754C-AB06-4178-8130-689D9831F42E}" type="presOf" srcId="{3D661A5D-D918-4E50-9B12-E1445AF79B28}" destId="{6B646C54-F28D-43F4-92A3-8CECFE2F2731}" srcOrd="0" destOrd="4" presId="urn:microsoft.com/office/officeart/2005/8/layout/hList6"/>
    <dgm:cxn modelId="{EECF27AD-0D1E-4737-B03B-FE075FBE9681}" srcId="{08A230CC-F8FE-4F01-B8DD-C62184904F8A}" destId="{1EFA853E-2074-45B0-9ECE-F7CE043F370A}" srcOrd="0" destOrd="0" parTransId="{B4F0A9C5-3475-4B0B-9334-7367FF40F63E}" sibTransId="{70C31DFD-28D5-4E19-8C15-610820AA6477}"/>
    <dgm:cxn modelId="{C6FAD4F3-F952-4CAC-A625-B3632E970353}" srcId="{503F5070-862E-48F2-BA8F-B08BDD205EEC}" destId="{899538E0-404C-435F-B345-11A18D418546}" srcOrd="4" destOrd="0" parTransId="{2DE67DEE-39DC-4A85-8C37-2ADD2CFBB0A3}" sibTransId="{BC45118A-8CED-42D8-BCD3-C80DB6F3A2D0}"/>
    <dgm:cxn modelId="{8411F03B-C107-4A96-A447-B66EEF3942D7}" type="presOf" srcId="{BB472658-6634-4591-A4B0-D6CB9ADA027F}" destId="{6B646C54-F28D-43F4-92A3-8CECFE2F2731}" srcOrd="0" destOrd="5" presId="urn:microsoft.com/office/officeart/2005/8/layout/hList6"/>
    <dgm:cxn modelId="{AE39B245-50DF-4398-84EF-0D3349F39CC9}" type="presOf" srcId="{899538E0-404C-435F-B345-11A18D418546}" destId="{25EDA1B0-9510-4A87-8FE0-42896A858901}" srcOrd="0" destOrd="5" presId="urn:microsoft.com/office/officeart/2005/8/layout/hList6"/>
    <dgm:cxn modelId="{C916CB84-1DD6-4D3F-AD6E-9C0DF284B861}" srcId="{07EAE219-C527-4138-ABAE-16DD81900FEA}" destId="{08EAA1B8-6030-4654-B729-6E31077500C3}" srcOrd="2" destOrd="0" parTransId="{971DD128-2262-4630-8EDB-A81606DBCDC3}" sibTransId="{F0AC085F-3932-4426-AFBB-73D9377A56DA}"/>
    <dgm:cxn modelId="{4DD382AD-5726-4E8F-8D07-64E26320E57E}" srcId="{08EAA1B8-6030-4654-B729-6E31077500C3}" destId="{79F9933C-9E09-40DA-845A-49EE376ADA81}" srcOrd="0" destOrd="0" parTransId="{8D0EAE19-068E-4731-883A-139814AB6610}" sibTransId="{BAA5E8A4-F846-4CB7-BE5A-08EB64FF271D}"/>
    <dgm:cxn modelId="{91FF87A5-4D1B-435E-A50C-61746E454B7E}" srcId="{08EAA1B8-6030-4654-B729-6E31077500C3}" destId="{C4D39B7A-7413-4676-85D2-84EC7EBFBEE0}" srcOrd="1" destOrd="0" parTransId="{A408AEE5-9876-4492-85D2-A3AC241E7206}" sibTransId="{754A971D-7473-445D-A78B-476B5884F64E}"/>
    <dgm:cxn modelId="{C5DB8727-4DD8-43E6-9403-17B5B939AB05}" type="presOf" srcId="{503F5070-862E-48F2-BA8F-B08BDD205EEC}" destId="{25EDA1B0-9510-4A87-8FE0-42896A858901}" srcOrd="0" destOrd="0" presId="urn:microsoft.com/office/officeart/2005/8/layout/hList6"/>
    <dgm:cxn modelId="{A7181B15-B14F-4572-B4BE-C4D1D3A026AC}" type="presOf" srcId="{97852F3A-23CF-4212-B4B0-3B6AD9347500}" destId="{7E972315-BB99-4E7A-A913-A62B484CB2EF}" srcOrd="0" destOrd="3" presId="urn:microsoft.com/office/officeart/2005/8/layout/hList6"/>
    <dgm:cxn modelId="{C0FAA090-6F0A-422A-AA4B-D6D999CBFED5}" type="presOf" srcId="{D15295AE-106B-485A-8984-23C1EF344DE1}" destId="{25EDA1B0-9510-4A87-8FE0-42896A858901}" srcOrd="0" destOrd="4" presId="urn:microsoft.com/office/officeart/2005/8/layout/hList6"/>
    <dgm:cxn modelId="{64F57C57-C3B1-456E-BFCF-2D3199198AEC}" srcId="{08A230CC-F8FE-4F01-B8DD-C62184904F8A}" destId="{97852F3A-23CF-4212-B4B0-3B6AD9347500}" srcOrd="2" destOrd="0" parTransId="{57AE1C3A-6B64-461D-A490-DB8E5ECAEC73}" sibTransId="{0195C004-84A7-4827-B7AC-29871B768CDE}"/>
    <dgm:cxn modelId="{F0F1882C-CACE-4B73-8132-0204CA6CAF88}" type="presOf" srcId="{07EAE219-C527-4138-ABAE-16DD81900FEA}" destId="{9524B8F9-E8DE-4D5F-834B-47232387D9C5}" srcOrd="0" destOrd="0" presId="urn:microsoft.com/office/officeart/2005/8/layout/hList6"/>
    <dgm:cxn modelId="{F87118E1-4CD2-4DA6-AA2D-3F75C88FD74A}" type="presOf" srcId="{C4D39B7A-7413-4676-85D2-84EC7EBFBEE0}" destId="{6B646C54-F28D-43F4-92A3-8CECFE2F2731}" srcOrd="0" destOrd="2" presId="urn:microsoft.com/office/officeart/2005/8/layout/hList6"/>
    <dgm:cxn modelId="{F03BBB3B-D6CD-4231-B3B8-AF03B9C76C3B}" type="presOf" srcId="{80E52933-60D3-4531-9EFF-7A83888EB538}" destId="{25EDA1B0-9510-4A87-8FE0-42896A858901}" srcOrd="0" destOrd="1" presId="urn:microsoft.com/office/officeart/2005/8/layout/hList6"/>
    <dgm:cxn modelId="{F1E27C2F-284E-4FA7-BF8D-493E03D6E120}" type="presOf" srcId="{617EEDB7-229F-4302-A3AB-6ACBF12C4934}" destId="{6B646C54-F28D-43F4-92A3-8CECFE2F2731}" srcOrd="0" destOrd="3" presId="urn:microsoft.com/office/officeart/2005/8/layout/hList6"/>
    <dgm:cxn modelId="{AEE270AF-9F2F-4470-9450-A9060F2C8C65}" srcId="{07EAE219-C527-4138-ABAE-16DD81900FEA}" destId="{08A230CC-F8FE-4F01-B8DD-C62184904F8A}" srcOrd="0" destOrd="0" parTransId="{876FB688-E25F-4E4A-A167-EC66A3DD2D0F}" sibTransId="{FBB89701-5495-46E4-81A2-86145E327128}"/>
    <dgm:cxn modelId="{C3D10BFD-94B5-4C8D-97EB-861EDAF5F47C}" type="presOf" srcId="{1EFA853E-2074-45B0-9ECE-F7CE043F370A}" destId="{7E972315-BB99-4E7A-A913-A62B484CB2EF}" srcOrd="0" destOrd="1" presId="urn:microsoft.com/office/officeart/2005/8/layout/hList6"/>
    <dgm:cxn modelId="{034397FF-9DCE-47B3-959B-D57371C291A9}" srcId="{503F5070-862E-48F2-BA8F-B08BDD205EEC}" destId="{80E52933-60D3-4531-9EFF-7A83888EB538}" srcOrd="0" destOrd="0" parTransId="{446B9389-95A7-4DFF-9B53-8F3CA956B633}" sibTransId="{A7327E5C-D7C1-4A59-9217-538C9117058C}"/>
    <dgm:cxn modelId="{0DC12A02-8A90-4DA7-9CBF-3D70709BEACF}" srcId="{503F5070-862E-48F2-BA8F-B08BDD205EEC}" destId="{16FAB5FD-D2FF-4E7A-BC7B-3BEDEB7A3A3A}" srcOrd="2" destOrd="0" parTransId="{FF7C22DE-5C6D-4C3A-9EA3-FBC2609550B2}" sibTransId="{6BEB4501-F952-4699-AA4D-F83038FDFD43}"/>
    <dgm:cxn modelId="{F37F76EF-5E9C-4B43-A785-2CF3E3F76308}" type="presOf" srcId="{FA993182-3B0C-4DCE-BCE7-F815562515E6}" destId="{7E972315-BB99-4E7A-A913-A62B484CB2EF}" srcOrd="0" destOrd="2" presId="urn:microsoft.com/office/officeart/2005/8/layout/hList6"/>
    <dgm:cxn modelId="{B139D8E7-3731-400C-A854-5732E1211FEB}" type="presOf" srcId="{08EAA1B8-6030-4654-B729-6E31077500C3}" destId="{6B646C54-F28D-43F4-92A3-8CECFE2F2731}" srcOrd="0" destOrd="0" presId="urn:microsoft.com/office/officeart/2005/8/layout/hList6"/>
    <dgm:cxn modelId="{417E848A-7542-452C-AB2F-5F2FEAFE5011}" srcId="{503F5070-862E-48F2-BA8F-B08BDD205EEC}" destId="{D15295AE-106B-485A-8984-23C1EF344DE1}" srcOrd="3" destOrd="0" parTransId="{C05F66DD-2D2D-4BB0-A44C-5055B2C2C9FE}" sibTransId="{0FE85D66-11B8-4FF3-8920-39F4CDC55713}"/>
    <dgm:cxn modelId="{D3CEADFC-B371-4F3A-B42C-100B79C7A1DD}" type="presOf" srcId="{08A230CC-F8FE-4F01-B8DD-C62184904F8A}" destId="{7E972315-BB99-4E7A-A913-A62B484CB2EF}" srcOrd="0" destOrd="0" presId="urn:microsoft.com/office/officeart/2005/8/layout/hList6"/>
    <dgm:cxn modelId="{9EAACDD1-CFC7-46D3-90BE-4071AD40BC93}" srcId="{503F5070-862E-48F2-BA8F-B08BDD205EEC}" destId="{5481B1F1-8618-442A-AE29-667E8CF27637}" srcOrd="1" destOrd="0" parTransId="{42B28B14-F743-4D57-B04D-4CC29CCFBAB8}" sibTransId="{D7645C7A-1713-444B-B613-A4581DE6B06C}"/>
    <dgm:cxn modelId="{B06BEC17-4549-4385-8D87-6B1A176D5CC4}" type="presOf" srcId="{5481B1F1-8618-442A-AE29-667E8CF27637}" destId="{25EDA1B0-9510-4A87-8FE0-42896A858901}" srcOrd="0" destOrd="2" presId="urn:microsoft.com/office/officeart/2005/8/layout/hList6"/>
    <dgm:cxn modelId="{DDF379D4-B09E-41AC-8C60-C54CD9BC6433}" type="presOf" srcId="{16FAB5FD-D2FF-4E7A-BC7B-3BEDEB7A3A3A}" destId="{25EDA1B0-9510-4A87-8FE0-42896A858901}" srcOrd="0" destOrd="3" presId="urn:microsoft.com/office/officeart/2005/8/layout/hList6"/>
    <dgm:cxn modelId="{EEC78826-88B8-42CD-AA0D-84368B110AF2}" srcId="{07EAE219-C527-4138-ABAE-16DD81900FEA}" destId="{503F5070-862E-48F2-BA8F-B08BDD205EEC}" srcOrd="1" destOrd="0" parTransId="{E4FD4C29-6144-4954-8690-58C74E3922AF}" sibTransId="{92255C5D-DF4C-414A-92C1-86659D36C847}"/>
    <dgm:cxn modelId="{A673FD77-4569-48EC-B9ED-2C760A77DFD6}" srcId="{08EAA1B8-6030-4654-B729-6E31077500C3}" destId="{BB472658-6634-4591-A4B0-D6CB9ADA027F}" srcOrd="4" destOrd="0" parTransId="{3BC21F59-A2AC-48B2-B9F1-7F99866B1FE8}" sibTransId="{905FD916-B499-4EBD-BE69-5333764F4A60}"/>
    <dgm:cxn modelId="{461F743E-0A00-461F-BF97-0E38A76CF2D4}" srcId="{08A230CC-F8FE-4F01-B8DD-C62184904F8A}" destId="{FA993182-3B0C-4DCE-BCE7-F815562515E6}" srcOrd="1" destOrd="0" parTransId="{CD341922-E1BA-4EF8-92AA-73B641B48D1E}" sibTransId="{989BF568-504B-4C64-AC4E-09E1D1308FDB}"/>
    <dgm:cxn modelId="{99CAB42C-31A9-4DFF-9C8C-6ED2D52C5EB4}" type="presOf" srcId="{79F9933C-9E09-40DA-845A-49EE376ADA81}" destId="{6B646C54-F28D-43F4-92A3-8CECFE2F2731}" srcOrd="0" destOrd="1" presId="urn:microsoft.com/office/officeart/2005/8/layout/hList6"/>
    <dgm:cxn modelId="{68F00818-346C-4648-9953-12DEA80F66EE}" type="presParOf" srcId="{9524B8F9-E8DE-4D5F-834B-47232387D9C5}" destId="{7E972315-BB99-4E7A-A913-A62B484CB2EF}" srcOrd="0" destOrd="0" presId="urn:microsoft.com/office/officeart/2005/8/layout/hList6"/>
    <dgm:cxn modelId="{CBB12C17-4056-4FD0-8DC0-7F07D3322175}" type="presParOf" srcId="{9524B8F9-E8DE-4D5F-834B-47232387D9C5}" destId="{27C189CA-1191-4081-995F-9A3555B63EE1}" srcOrd="1" destOrd="0" presId="urn:microsoft.com/office/officeart/2005/8/layout/hList6"/>
    <dgm:cxn modelId="{00841399-BDD7-45EF-BF63-D3A1AF950F3B}" type="presParOf" srcId="{9524B8F9-E8DE-4D5F-834B-47232387D9C5}" destId="{25EDA1B0-9510-4A87-8FE0-42896A858901}" srcOrd="2" destOrd="0" presId="urn:microsoft.com/office/officeart/2005/8/layout/hList6"/>
    <dgm:cxn modelId="{382FB594-D076-445B-B253-635CA841C337}" type="presParOf" srcId="{9524B8F9-E8DE-4D5F-834B-47232387D9C5}" destId="{EBE9E2D7-86A8-464E-8B70-F3FA93C15535}" srcOrd="3" destOrd="0" presId="urn:microsoft.com/office/officeart/2005/8/layout/hList6"/>
    <dgm:cxn modelId="{21D158B3-92B3-46A5-8EAE-CE67629CB6B8}" type="presParOf" srcId="{9524B8F9-E8DE-4D5F-834B-47232387D9C5}" destId="{6B646C54-F28D-43F4-92A3-8CECFE2F273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4CE2F3-35AB-47ED-98D4-BB59AAB22A89}" type="doc">
      <dgm:prSet loTypeId="urn:microsoft.com/office/officeart/2005/8/layout/h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2024F8A0-A04F-4F18-9436-38F49B9028E2}">
      <dgm:prSet phldrT="[Texte]" custT="1"/>
      <dgm:spPr/>
      <dgm:t>
        <a:bodyPr/>
        <a:lstStyle/>
        <a:p>
          <a:pPr algn="l"/>
          <a:r>
            <a:rPr lang="fr-FR" sz="1700" b="1" dirty="0"/>
            <a:t>FORFAIT D’INTERVENTION PRECOCE</a:t>
          </a:r>
        </a:p>
      </dgm:t>
    </dgm:pt>
    <dgm:pt modelId="{3BFB55A0-D0AB-4313-B775-76C939C5DB65}" type="parTrans" cxnId="{36C5547A-0BD4-4E9B-83F5-6DCE8E417776}">
      <dgm:prSet/>
      <dgm:spPr/>
      <dgm:t>
        <a:bodyPr/>
        <a:lstStyle/>
        <a:p>
          <a:pPr algn="l"/>
          <a:endParaRPr lang="fr-FR"/>
        </a:p>
      </dgm:t>
    </dgm:pt>
    <dgm:pt modelId="{A2519390-11A0-4EF8-A370-1437E33478A7}" type="sibTrans" cxnId="{36C5547A-0BD4-4E9B-83F5-6DCE8E417776}">
      <dgm:prSet/>
      <dgm:spPr/>
      <dgm:t>
        <a:bodyPr/>
        <a:lstStyle/>
        <a:p>
          <a:pPr algn="l"/>
          <a:endParaRPr lang="fr-FR"/>
        </a:p>
      </dgm:t>
    </dgm:pt>
    <dgm:pt modelId="{18FD78FC-92FF-4F2B-B4F2-39784AE8BDBF}">
      <dgm:prSet phldrT="[Texte]" custT="1"/>
      <dgm:spPr/>
      <dgm:t>
        <a:bodyPr/>
        <a:lstStyle/>
        <a:p>
          <a:pPr algn="l"/>
          <a:endParaRPr lang="fr-FR" sz="1800" b="1" dirty="0"/>
        </a:p>
      </dgm:t>
    </dgm:pt>
    <dgm:pt modelId="{9163EC84-5438-4674-B0BA-12C95B53DB68}" type="parTrans" cxnId="{4C477882-4540-49DC-8618-815C7CBB91F3}">
      <dgm:prSet/>
      <dgm:spPr/>
      <dgm:t>
        <a:bodyPr/>
        <a:lstStyle/>
        <a:p>
          <a:pPr algn="l"/>
          <a:endParaRPr lang="fr-FR"/>
        </a:p>
      </dgm:t>
    </dgm:pt>
    <dgm:pt modelId="{A6288BF2-FBE2-4835-8961-F5963B5D1192}" type="sibTrans" cxnId="{4C477882-4540-49DC-8618-815C7CBB91F3}">
      <dgm:prSet/>
      <dgm:spPr/>
      <dgm:t>
        <a:bodyPr/>
        <a:lstStyle/>
        <a:p>
          <a:pPr algn="l"/>
          <a:endParaRPr lang="fr-FR"/>
        </a:p>
      </dgm:t>
    </dgm:pt>
    <dgm:pt modelId="{BF14A0C9-A086-4783-9A63-02F5043FCFDC}">
      <dgm:prSet phldrT="[Texte]" custT="1"/>
      <dgm:spPr/>
      <dgm:t>
        <a:bodyPr/>
        <a:lstStyle/>
        <a:p>
          <a:pPr algn="l"/>
          <a:r>
            <a:rPr lang="fr-FR" sz="2300" dirty="0"/>
            <a:t>Psychologues</a:t>
          </a:r>
        </a:p>
      </dgm:t>
    </dgm:pt>
    <dgm:pt modelId="{40A7D4AE-EF4A-4E0D-B95C-17A32836A116}" type="parTrans" cxnId="{24FA925E-5985-4647-BD60-C6FDD500563D}">
      <dgm:prSet/>
      <dgm:spPr/>
      <dgm:t>
        <a:bodyPr/>
        <a:lstStyle/>
        <a:p>
          <a:pPr algn="l"/>
          <a:endParaRPr lang="fr-FR"/>
        </a:p>
      </dgm:t>
    </dgm:pt>
    <dgm:pt modelId="{8A47D44B-09AE-4E7F-A121-8DD78BB664C7}" type="sibTrans" cxnId="{24FA925E-5985-4647-BD60-C6FDD500563D}">
      <dgm:prSet/>
      <dgm:spPr/>
      <dgm:t>
        <a:bodyPr/>
        <a:lstStyle/>
        <a:p>
          <a:pPr algn="l"/>
          <a:endParaRPr lang="fr-FR"/>
        </a:p>
      </dgm:t>
    </dgm:pt>
    <dgm:pt modelId="{2E54F2B9-827B-4A7A-A25B-96F686C5B244}">
      <dgm:prSet phldrT="[Texte]"/>
      <dgm:spPr/>
      <dgm:t>
        <a:bodyPr/>
        <a:lstStyle/>
        <a:p>
          <a:pPr algn="l"/>
          <a:r>
            <a:rPr lang="fr-FR" b="1" dirty="0"/>
            <a:t>EQUIPE PLATEFORME</a:t>
          </a:r>
        </a:p>
      </dgm:t>
    </dgm:pt>
    <dgm:pt modelId="{892BB226-DB4A-4705-BCEA-F043C518600C}" type="parTrans" cxnId="{32061982-20FD-4BFD-B706-9E5182D00FAB}">
      <dgm:prSet/>
      <dgm:spPr/>
      <dgm:t>
        <a:bodyPr/>
        <a:lstStyle/>
        <a:p>
          <a:pPr algn="l"/>
          <a:endParaRPr lang="fr-FR"/>
        </a:p>
      </dgm:t>
    </dgm:pt>
    <dgm:pt modelId="{5777AEDC-BB96-4733-89B2-2842CD5BABAD}" type="sibTrans" cxnId="{32061982-20FD-4BFD-B706-9E5182D00FAB}">
      <dgm:prSet/>
      <dgm:spPr/>
      <dgm:t>
        <a:bodyPr/>
        <a:lstStyle/>
        <a:p>
          <a:pPr algn="l"/>
          <a:endParaRPr lang="fr-FR"/>
        </a:p>
      </dgm:t>
    </dgm:pt>
    <dgm:pt modelId="{01EDCD5B-FEA8-4179-BF6D-0259C39E81A1}">
      <dgm:prSet phldrT="[Texte]" custT="1"/>
      <dgm:spPr>
        <a:solidFill>
          <a:srgbClr val="FFC000"/>
        </a:solidFill>
      </dgm:spPr>
      <dgm:t>
        <a:bodyPr/>
        <a:lstStyle/>
        <a:p>
          <a:pPr algn="l"/>
          <a:r>
            <a:rPr lang="fr-FR" sz="2300" dirty="0"/>
            <a:t>Coordinateurs</a:t>
          </a:r>
        </a:p>
      </dgm:t>
    </dgm:pt>
    <dgm:pt modelId="{F4BBB353-F163-4E9C-859C-A5BFF1A31956}" type="parTrans" cxnId="{2BBE2DE1-1BEC-49D4-9B2E-9116E6958FB0}">
      <dgm:prSet/>
      <dgm:spPr/>
      <dgm:t>
        <a:bodyPr/>
        <a:lstStyle/>
        <a:p>
          <a:pPr algn="l"/>
          <a:endParaRPr lang="fr-FR"/>
        </a:p>
      </dgm:t>
    </dgm:pt>
    <dgm:pt modelId="{F67B3DAA-E5CD-40AA-A471-D6354F09B631}" type="sibTrans" cxnId="{2BBE2DE1-1BEC-49D4-9B2E-9116E6958FB0}">
      <dgm:prSet/>
      <dgm:spPr/>
      <dgm:t>
        <a:bodyPr/>
        <a:lstStyle/>
        <a:p>
          <a:pPr algn="l"/>
          <a:endParaRPr lang="fr-FR"/>
        </a:p>
      </dgm:t>
    </dgm:pt>
    <dgm:pt modelId="{02F53060-D6E5-4EF0-8854-00135282E8B7}">
      <dgm:prSet phldrT="[Texte]"/>
      <dgm:spPr/>
      <dgm:t>
        <a:bodyPr/>
        <a:lstStyle/>
        <a:p>
          <a:pPr algn="l"/>
          <a:r>
            <a:rPr lang="fr-FR" b="1" dirty="0"/>
            <a:t>PARTENAIRES CONSTITUTIFS</a:t>
          </a:r>
        </a:p>
      </dgm:t>
    </dgm:pt>
    <dgm:pt modelId="{9E7A8917-FE4C-4C89-9FCB-14D9785D306A}" type="parTrans" cxnId="{4A6E59B8-0179-4498-9385-EB5027004BAE}">
      <dgm:prSet/>
      <dgm:spPr/>
      <dgm:t>
        <a:bodyPr/>
        <a:lstStyle/>
        <a:p>
          <a:pPr algn="l"/>
          <a:endParaRPr lang="fr-FR"/>
        </a:p>
      </dgm:t>
    </dgm:pt>
    <dgm:pt modelId="{E0DCCC42-969A-482B-8B67-4451710A5536}" type="sibTrans" cxnId="{4A6E59B8-0179-4498-9385-EB5027004BAE}">
      <dgm:prSet/>
      <dgm:spPr/>
      <dgm:t>
        <a:bodyPr/>
        <a:lstStyle/>
        <a:p>
          <a:pPr algn="l"/>
          <a:endParaRPr lang="fr-FR"/>
        </a:p>
      </dgm:t>
    </dgm:pt>
    <dgm:pt modelId="{0A7B96F0-D06D-4EEB-89BA-F1F09268AA23}">
      <dgm:prSet phldrT="[Texte]" custT="1"/>
      <dgm:spPr>
        <a:solidFill>
          <a:schemeClr val="accent4"/>
        </a:solidFill>
      </dgm:spPr>
      <dgm:t>
        <a:bodyPr/>
        <a:lstStyle/>
        <a:p>
          <a:pPr algn="l"/>
          <a:r>
            <a:rPr lang="fr-FR" sz="2300" dirty="0"/>
            <a:t>CMP</a:t>
          </a:r>
        </a:p>
      </dgm:t>
    </dgm:pt>
    <dgm:pt modelId="{6C07EACD-7DD2-4F39-AF9A-E391604161A2}" type="parTrans" cxnId="{55C85EF1-61A3-4534-8F77-7516BA4DF197}">
      <dgm:prSet/>
      <dgm:spPr/>
      <dgm:t>
        <a:bodyPr/>
        <a:lstStyle/>
        <a:p>
          <a:pPr algn="l"/>
          <a:endParaRPr lang="fr-FR"/>
        </a:p>
      </dgm:t>
    </dgm:pt>
    <dgm:pt modelId="{CA7BB789-E600-42D1-BCA9-C4E28904F104}" type="sibTrans" cxnId="{55C85EF1-61A3-4534-8F77-7516BA4DF197}">
      <dgm:prSet/>
      <dgm:spPr/>
      <dgm:t>
        <a:bodyPr/>
        <a:lstStyle/>
        <a:p>
          <a:pPr algn="l"/>
          <a:endParaRPr lang="fr-FR"/>
        </a:p>
      </dgm:t>
    </dgm:pt>
    <dgm:pt modelId="{EA26BB92-BCBF-4C36-8F7E-79D2C3094EA9}">
      <dgm:prSet phldrT="[Texte]" custT="1"/>
      <dgm:spPr/>
      <dgm:t>
        <a:bodyPr/>
        <a:lstStyle/>
        <a:p>
          <a:pPr algn="l"/>
          <a:r>
            <a:rPr lang="fr-FR" sz="2300" dirty="0"/>
            <a:t>Psychomot</a:t>
          </a:r>
        </a:p>
      </dgm:t>
    </dgm:pt>
    <dgm:pt modelId="{7DE9DB04-43B9-4C30-9815-120F68AB1427}" type="parTrans" cxnId="{8FF83941-C477-4A32-8BC5-48E38DFD96FD}">
      <dgm:prSet/>
      <dgm:spPr/>
      <dgm:t>
        <a:bodyPr/>
        <a:lstStyle/>
        <a:p>
          <a:pPr algn="l"/>
          <a:endParaRPr lang="fr-FR"/>
        </a:p>
      </dgm:t>
    </dgm:pt>
    <dgm:pt modelId="{ECA2DBCD-DE71-4058-9F8D-013C0B984475}" type="sibTrans" cxnId="{8FF83941-C477-4A32-8BC5-48E38DFD96FD}">
      <dgm:prSet/>
      <dgm:spPr/>
      <dgm:t>
        <a:bodyPr/>
        <a:lstStyle/>
        <a:p>
          <a:pPr algn="l"/>
          <a:endParaRPr lang="fr-FR"/>
        </a:p>
      </dgm:t>
    </dgm:pt>
    <dgm:pt modelId="{BB40D73F-F54D-41B1-8C9C-98606B5BCD57}">
      <dgm:prSet phldrT="[Texte]" custT="1"/>
      <dgm:spPr/>
      <dgm:t>
        <a:bodyPr/>
        <a:lstStyle/>
        <a:p>
          <a:pPr algn="l"/>
          <a:r>
            <a:rPr lang="fr-FR" sz="2300" dirty="0" err="1"/>
            <a:t>Ergotherapeutes</a:t>
          </a:r>
          <a:endParaRPr lang="fr-FR" sz="2300" dirty="0"/>
        </a:p>
      </dgm:t>
    </dgm:pt>
    <dgm:pt modelId="{FD6A72E6-C0DA-49A0-9094-8BF1DA3F4297}" type="parTrans" cxnId="{10B44551-DD3D-4A84-B0BC-07A32670EF50}">
      <dgm:prSet/>
      <dgm:spPr/>
      <dgm:t>
        <a:bodyPr/>
        <a:lstStyle/>
        <a:p>
          <a:pPr algn="l"/>
          <a:endParaRPr lang="fr-FR"/>
        </a:p>
      </dgm:t>
    </dgm:pt>
    <dgm:pt modelId="{215C6F4B-F18B-41EE-B9F0-5B75927ACB94}" type="sibTrans" cxnId="{10B44551-DD3D-4A84-B0BC-07A32670EF50}">
      <dgm:prSet/>
      <dgm:spPr/>
      <dgm:t>
        <a:bodyPr/>
        <a:lstStyle/>
        <a:p>
          <a:pPr algn="l"/>
          <a:endParaRPr lang="fr-FR"/>
        </a:p>
      </dgm:t>
    </dgm:pt>
    <dgm:pt modelId="{0A64956B-84C1-4DCA-8CBB-E4C7C44BCE49}">
      <dgm:prSet phldrT="[Texte]" custT="1"/>
      <dgm:spPr>
        <a:solidFill>
          <a:srgbClr val="FFC000"/>
        </a:solidFill>
      </dgm:spPr>
      <dgm:t>
        <a:bodyPr/>
        <a:lstStyle/>
        <a:p>
          <a:pPr algn="l"/>
          <a:r>
            <a:rPr lang="fr-FR" sz="2300" dirty="0"/>
            <a:t>Médecin</a:t>
          </a:r>
        </a:p>
      </dgm:t>
    </dgm:pt>
    <dgm:pt modelId="{3BF01734-8B39-4E71-A42B-563B1B94B2F9}" type="parTrans" cxnId="{8A5D0E2A-E923-4CE5-B8B3-73D97C327D84}">
      <dgm:prSet/>
      <dgm:spPr/>
      <dgm:t>
        <a:bodyPr/>
        <a:lstStyle/>
        <a:p>
          <a:pPr algn="l"/>
          <a:endParaRPr lang="fr-FR"/>
        </a:p>
      </dgm:t>
    </dgm:pt>
    <dgm:pt modelId="{F8868445-1435-4D7C-AABB-5888131C2C44}" type="sibTrans" cxnId="{8A5D0E2A-E923-4CE5-B8B3-73D97C327D84}">
      <dgm:prSet/>
      <dgm:spPr/>
      <dgm:t>
        <a:bodyPr/>
        <a:lstStyle/>
        <a:p>
          <a:pPr algn="l"/>
          <a:endParaRPr lang="fr-FR"/>
        </a:p>
      </dgm:t>
    </dgm:pt>
    <dgm:pt modelId="{1AAF8205-6EDB-4ABC-9D56-2FBAFEE2F1F7}">
      <dgm:prSet phldrT="[Texte]" custT="1"/>
      <dgm:spPr>
        <a:solidFill>
          <a:srgbClr val="FFC000"/>
        </a:solidFill>
      </dgm:spPr>
      <dgm:t>
        <a:bodyPr/>
        <a:lstStyle/>
        <a:p>
          <a:pPr algn="l"/>
          <a:r>
            <a:rPr lang="fr-FR" sz="2300" dirty="0"/>
            <a:t>Secrétariat</a:t>
          </a:r>
        </a:p>
      </dgm:t>
    </dgm:pt>
    <dgm:pt modelId="{07A7F584-14F2-47D3-92E2-2109D3B30AB9}" type="parTrans" cxnId="{74F6614D-155A-46C9-9237-49BABC479F7F}">
      <dgm:prSet/>
      <dgm:spPr/>
      <dgm:t>
        <a:bodyPr/>
        <a:lstStyle/>
        <a:p>
          <a:pPr algn="l"/>
          <a:endParaRPr lang="fr-FR"/>
        </a:p>
      </dgm:t>
    </dgm:pt>
    <dgm:pt modelId="{B6D60DC5-168F-4CAC-8653-722CFC026105}" type="sibTrans" cxnId="{74F6614D-155A-46C9-9237-49BABC479F7F}">
      <dgm:prSet/>
      <dgm:spPr/>
      <dgm:t>
        <a:bodyPr/>
        <a:lstStyle/>
        <a:p>
          <a:pPr algn="l"/>
          <a:endParaRPr lang="fr-FR"/>
        </a:p>
      </dgm:t>
    </dgm:pt>
    <dgm:pt modelId="{F8A14DC8-48E1-47F5-BE5D-7C954DEA6EF8}">
      <dgm:prSet phldrT="[Texte]" custT="1"/>
      <dgm:spPr>
        <a:solidFill>
          <a:srgbClr val="FFC000"/>
        </a:solidFill>
      </dgm:spPr>
      <dgm:t>
        <a:bodyPr/>
        <a:lstStyle/>
        <a:p>
          <a:pPr algn="l"/>
          <a:r>
            <a:rPr lang="fr-FR" sz="2300" dirty="0"/>
            <a:t>Psychologues</a:t>
          </a:r>
        </a:p>
      </dgm:t>
    </dgm:pt>
    <dgm:pt modelId="{95D9995B-18C2-44DF-A1DA-56E25B9966DB}" type="parTrans" cxnId="{75002D5B-0946-4FDC-9180-8CE6015C0A15}">
      <dgm:prSet/>
      <dgm:spPr/>
      <dgm:t>
        <a:bodyPr/>
        <a:lstStyle/>
        <a:p>
          <a:pPr algn="l"/>
          <a:endParaRPr lang="fr-FR"/>
        </a:p>
      </dgm:t>
    </dgm:pt>
    <dgm:pt modelId="{EB64C202-0B82-4717-A7D6-EE51F2349B1E}" type="sibTrans" cxnId="{75002D5B-0946-4FDC-9180-8CE6015C0A15}">
      <dgm:prSet/>
      <dgm:spPr/>
      <dgm:t>
        <a:bodyPr/>
        <a:lstStyle/>
        <a:p>
          <a:pPr algn="l"/>
          <a:endParaRPr lang="fr-FR"/>
        </a:p>
      </dgm:t>
    </dgm:pt>
    <dgm:pt modelId="{AC496BA2-A2C2-4AA9-88F5-E3DC9BDBE685}">
      <dgm:prSet phldrT="[Texte]" custT="1"/>
      <dgm:spPr>
        <a:solidFill>
          <a:srgbClr val="FFC000"/>
        </a:solidFill>
      </dgm:spPr>
      <dgm:t>
        <a:bodyPr/>
        <a:lstStyle/>
        <a:p>
          <a:pPr algn="l"/>
          <a:r>
            <a:rPr lang="fr-FR" sz="2300" dirty="0" err="1"/>
            <a:t>Psychomot</a:t>
          </a:r>
          <a:endParaRPr lang="fr-FR" sz="2300" dirty="0"/>
        </a:p>
      </dgm:t>
    </dgm:pt>
    <dgm:pt modelId="{434BF449-DDF4-4974-AED4-18F60EF9982C}" type="parTrans" cxnId="{4F6C5AEE-FB93-4B60-9BFD-FF3B44D8FCFF}">
      <dgm:prSet/>
      <dgm:spPr/>
      <dgm:t>
        <a:bodyPr/>
        <a:lstStyle/>
        <a:p>
          <a:pPr algn="l"/>
          <a:endParaRPr lang="fr-FR"/>
        </a:p>
      </dgm:t>
    </dgm:pt>
    <dgm:pt modelId="{221F368F-A57A-4140-A86D-725E27EA46F0}" type="sibTrans" cxnId="{4F6C5AEE-FB93-4B60-9BFD-FF3B44D8FCFF}">
      <dgm:prSet/>
      <dgm:spPr/>
      <dgm:t>
        <a:bodyPr/>
        <a:lstStyle/>
        <a:p>
          <a:pPr algn="l"/>
          <a:endParaRPr lang="fr-FR"/>
        </a:p>
      </dgm:t>
    </dgm:pt>
    <dgm:pt modelId="{2AD3B500-3639-4A15-9F29-A3373AB6BBBB}">
      <dgm:prSet phldrT="[Texte]" custT="1"/>
      <dgm:spPr>
        <a:solidFill>
          <a:srgbClr val="FFC000"/>
        </a:solidFill>
      </dgm:spPr>
      <dgm:t>
        <a:bodyPr/>
        <a:lstStyle/>
        <a:p>
          <a:pPr algn="l"/>
          <a:r>
            <a:rPr lang="fr-FR" sz="2000" dirty="0"/>
            <a:t>Assistante Sociale</a:t>
          </a:r>
        </a:p>
      </dgm:t>
    </dgm:pt>
    <dgm:pt modelId="{CC8DA2EC-62F7-470C-82A6-C566E597B6CA}" type="parTrans" cxnId="{54893609-BE02-455C-A959-3745590CB5DD}">
      <dgm:prSet/>
      <dgm:spPr/>
      <dgm:t>
        <a:bodyPr/>
        <a:lstStyle/>
        <a:p>
          <a:pPr algn="l"/>
          <a:endParaRPr lang="fr-FR"/>
        </a:p>
      </dgm:t>
    </dgm:pt>
    <dgm:pt modelId="{79315D31-577B-4F65-A3D2-816A22AD60C1}" type="sibTrans" cxnId="{54893609-BE02-455C-A959-3745590CB5DD}">
      <dgm:prSet/>
      <dgm:spPr/>
      <dgm:t>
        <a:bodyPr/>
        <a:lstStyle/>
        <a:p>
          <a:pPr algn="l"/>
          <a:endParaRPr lang="fr-FR"/>
        </a:p>
      </dgm:t>
    </dgm:pt>
    <dgm:pt modelId="{E206A907-0A72-4DD1-AC77-6F0012D51E59}">
      <dgm:prSet phldrT="[Texte]" custT="1"/>
      <dgm:spPr>
        <a:solidFill>
          <a:srgbClr val="FFC000"/>
        </a:solidFill>
      </dgm:spPr>
      <dgm:t>
        <a:bodyPr/>
        <a:lstStyle/>
        <a:p>
          <a:pPr algn="l"/>
          <a:r>
            <a:rPr lang="fr-FR" sz="2300" baseline="0" dirty="0"/>
            <a:t>+/- :</a:t>
          </a:r>
        </a:p>
      </dgm:t>
    </dgm:pt>
    <dgm:pt modelId="{25C1800B-2E21-4D06-AA9C-C89C0E382E31}" type="parTrans" cxnId="{AEEE93A7-17FA-43BA-9C4E-A9971EAF42AC}">
      <dgm:prSet/>
      <dgm:spPr/>
      <dgm:t>
        <a:bodyPr/>
        <a:lstStyle/>
        <a:p>
          <a:pPr algn="l"/>
          <a:endParaRPr lang="fr-FR"/>
        </a:p>
      </dgm:t>
    </dgm:pt>
    <dgm:pt modelId="{7D9E66FE-82C3-45C0-92F9-BB8D299BC9B5}" type="sibTrans" cxnId="{AEEE93A7-17FA-43BA-9C4E-A9971EAF42AC}">
      <dgm:prSet/>
      <dgm:spPr/>
      <dgm:t>
        <a:bodyPr/>
        <a:lstStyle/>
        <a:p>
          <a:pPr algn="l"/>
          <a:endParaRPr lang="fr-FR"/>
        </a:p>
      </dgm:t>
    </dgm:pt>
    <dgm:pt modelId="{38FA9577-B1D0-482E-9DFF-A965655DE342}">
      <dgm:prSet phldrT="[Texte]" custT="1"/>
      <dgm:spPr>
        <a:solidFill>
          <a:schemeClr val="accent4"/>
        </a:solidFill>
      </dgm:spPr>
      <dgm:t>
        <a:bodyPr/>
        <a:lstStyle/>
        <a:p>
          <a:pPr algn="l"/>
          <a:r>
            <a:rPr lang="fr-FR" sz="2300" dirty="0"/>
            <a:t>CMPP</a:t>
          </a:r>
        </a:p>
      </dgm:t>
    </dgm:pt>
    <dgm:pt modelId="{519138AF-BDF1-40D4-BB6B-D303A99D908C}" type="parTrans" cxnId="{2C9A322E-409A-4DE9-909E-923788C9918D}">
      <dgm:prSet/>
      <dgm:spPr/>
      <dgm:t>
        <a:bodyPr/>
        <a:lstStyle/>
        <a:p>
          <a:pPr algn="l"/>
          <a:endParaRPr lang="fr-FR"/>
        </a:p>
      </dgm:t>
    </dgm:pt>
    <dgm:pt modelId="{A89AA4E9-A24B-4E3B-9A00-F64F2BD8C5E2}" type="sibTrans" cxnId="{2C9A322E-409A-4DE9-909E-923788C9918D}">
      <dgm:prSet/>
      <dgm:spPr/>
      <dgm:t>
        <a:bodyPr/>
        <a:lstStyle/>
        <a:p>
          <a:pPr algn="l"/>
          <a:endParaRPr lang="fr-FR"/>
        </a:p>
      </dgm:t>
    </dgm:pt>
    <dgm:pt modelId="{50F3C4D6-773A-494E-8315-DD66A163642D}">
      <dgm:prSet phldrT="[Texte]" custT="1"/>
      <dgm:spPr>
        <a:solidFill>
          <a:schemeClr val="accent4"/>
        </a:solidFill>
      </dgm:spPr>
      <dgm:t>
        <a:bodyPr/>
        <a:lstStyle/>
        <a:p>
          <a:pPr algn="l"/>
          <a:r>
            <a:rPr lang="fr-FR" sz="2300" dirty="0"/>
            <a:t>CAMSP</a:t>
          </a:r>
        </a:p>
      </dgm:t>
    </dgm:pt>
    <dgm:pt modelId="{122CDCC1-DD36-4C12-BE35-BD46FEED783D}" type="parTrans" cxnId="{4A3D5CF8-D2A8-4FDA-BDE4-6490B4DB37E1}">
      <dgm:prSet/>
      <dgm:spPr/>
      <dgm:t>
        <a:bodyPr/>
        <a:lstStyle/>
        <a:p>
          <a:pPr algn="l"/>
          <a:endParaRPr lang="fr-FR"/>
        </a:p>
      </dgm:t>
    </dgm:pt>
    <dgm:pt modelId="{23A1B838-63BB-4216-95B5-BA57E58444E2}" type="sibTrans" cxnId="{4A3D5CF8-D2A8-4FDA-BDE4-6490B4DB37E1}">
      <dgm:prSet/>
      <dgm:spPr/>
      <dgm:t>
        <a:bodyPr/>
        <a:lstStyle/>
        <a:p>
          <a:pPr algn="l"/>
          <a:endParaRPr lang="fr-FR"/>
        </a:p>
      </dgm:t>
    </dgm:pt>
    <dgm:pt modelId="{58AF9969-B53A-4523-A9E6-2DA1BDCE1848}" type="pres">
      <dgm:prSet presAssocID="{854CE2F3-35AB-47ED-98D4-BB59AAB22A8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E56C381-BA40-4B57-8C6F-20B4C3AADBBC}" type="pres">
      <dgm:prSet presAssocID="{2024F8A0-A04F-4F18-9436-38F49B9028E2}" presName="compositeNode" presStyleCnt="0">
        <dgm:presLayoutVars>
          <dgm:bulletEnabled val="1"/>
        </dgm:presLayoutVars>
      </dgm:prSet>
      <dgm:spPr/>
    </dgm:pt>
    <dgm:pt modelId="{17F65C91-6CD1-4A42-852A-E86C5995DECD}" type="pres">
      <dgm:prSet presAssocID="{2024F8A0-A04F-4F18-9436-38F49B9028E2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1C4479-C863-4509-BC41-C5779719FD41}" type="pres">
      <dgm:prSet presAssocID="{2024F8A0-A04F-4F18-9436-38F49B9028E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D96014-217A-4BA5-AFD7-C547ED89DE47}" type="pres">
      <dgm:prSet presAssocID="{2024F8A0-A04F-4F18-9436-38F49B9028E2}" presName="parentNode" presStyleLbl="revTx" presStyleIdx="0" presStyleCnt="3" custScaleY="115679" custLinFactNeighborX="6834" custLinFactNeighborY="-50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E48FA8-0316-4CE4-B291-C8DE1BC15C40}" type="pres">
      <dgm:prSet presAssocID="{A2519390-11A0-4EF8-A370-1437E33478A7}" presName="sibTrans" presStyleCnt="0"/>
      <dgm:spPr/>
    </dgm:pt>
    <dgm:pt modelId="{3F39D00A-0FC1-494F-9E01-32C13F1674B3}" type="pres">
      <dgm:prSet presAssocID="{2E54F2B9-827B-4A7A-A25B-96F686C5B244}" presName="compositeNode" presStyleCnt="0">
        <dgm:presLayoutVars>
          <dgm:bulletEnabled val="1"/>
        </dgm:presLayoutVars>
      </dgm:prSet>
      <dgm:spPr/>
    </dgm:pt>
    <dgm:pt modelId="{AF7390FC-64C0-4A37-92CC-7C42C312C71B}" type="pres">
      <dgm:prSet presAssocID="{2E54F2B9-827B-4A7A-A25B-96F686C5B244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71049289-1D42-4F0A-BC10-DFBED927FF26}" type="pres">
      <dgm:prSet presAssocID="{2E54F2B9-827B-4A7A-A25B-96F686C5B24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B858BB-E14E-476F-BA25-6243A7CB0B0D}" type="pres">
      <dgm:prSet presAssocID="{2E54F2B9-827B-4A7A-A25B-96F686C5B244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D84337-D220-454B-9C7C-3940BC9B1833}" type="pres">
      <dgm:prSet presAssocID="{5777AEDC-BB96-4733-89B2-2842CD5BABAD}" presName="sibTrans" presStyleCnt="0"/>
      <dgm:spPr/>
    </dgm:pt>
    <dgm:pt modelId="{7309F1C8-2DD2-4089-B67F-A42D77DF1807}" type="pres">
      <dgm:prSet presAssocID="{02F53060-D6E5-4EF0-8854-00135282E8B7}" presName="compositeNode" presStyleCnt="0">
        <dgm:presLayoutVars>
          <dgm:bulletEnabled val="1"/>
        </dgm:presLayoutVars>
      </dgm:prSet>
      <dgm:spPr/>
    </dgm:pt>
    <dgm:pt modelId="{72A192D2-B329-44DB-9CBA-2926D4994145}" type="pres">
      <dgm:prSet presAssocID="{02F53060-D6E5-4EF0-8854-00135282E8B7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1DC817CE-B958-4D4C-A805-4F2459D382A7}" type="pres">
      <dgm:prSet presAssocID="{02F53060-D6E5-4EF0-8854-00135282E8B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D2D78D-5442-4473-8357-10C54A03A213}" type="pres">
      <dgm:prSet presAssocID="{02F53060-D6E5-4EF0-8854-00135282E8B7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6C5547A-0BD4-4E9B-83F5-6DCE8E417776}" srcId="{854CE2F3-35AB-47ED-98D4-BB59AAB22A89}" destId="{2024F8A0-A04F-4F18-9436-38F49B9028E2}" srcOrd="0" destOrd="0" parTransId="{3BFB55A0-D0AB-4313-B775-76C939C5DB65}" sibTransId="{A2519390-11A0-4EF8-A370-1437E33478A7}"/>
    <dgm:cxn modelId="{32061982-20FD-4BFD-B706-9E5182D00FAB}" srcId="{854CE2F3-35AB-47ED-98D4-BB59AAB22A89}" destId="{2E54F2B9-827B-4A7A-A25B-96F686C5B244}" srcOrd="1" destOrd="0" parTransId="{892BB226-DB4A-4705-BCEA-F043C518600C}" sibTransId="{5777AEDC-BB96-4733-89B2-2842CD5BABAD}"/>
    <dgm:cxn modelId="{9F9BED97-F6EC-4E28-A62A-9FBFEF6E4257}" type="presOf" srcId="{02F53060-D6E5-4EF0-8854-00135282E8B7}" destId="{45D2D78D-5442-4473-8357-10C54A03A213}" srcOrd="0" destOrd="0" presId="urn:microsoft.com/office/officeart/2005/8/layout/hList2"/>
    <dgm:cxn modelId="{75002D5B-0946-4FDC-9180-8CE6015C0A15}" srcId="{2E54F2B9-827B-4A7A-A25B-96F686C5B244}" destId="{F8A14DC8-48E1-47F5-BE5D-7C954DEA6EF8}" srcOrd="4" destOrd="0" parTransId="{95D9995B-18C2-44DF-A1DA-56E25B9966DB}" sibTransId="{EB64C202-0B82-4717-A7D6-EE51F2349B1E}"/>
    <dgm:cxn modelId="{86FE24DF-586F-405B-8735-B4B68D3AC3FD}" type="presOf" srcId="{0A7B96F0-D06D-4EEB-89BA-F1F09268AA23}" destId="{1DC817CE-B958-4D4C-A805-4F2459D382A7}" srcOrd="0" destOrd="0" presId="urn:microsoft.com/office/officeart/2005/8/layout/hList2"/>
    <dgm:cxn modelId="{8C8E505E-FC21-4A74-BDA5-F08AB0A453CA}" type="presOf" srcId="{BF14A0C9-A086-4783-9A63-02F5043FCFDC}" destId="{811C4479-C863-4509-BC41-C5779719FD41}" srcOrd="0" destOrd="1" presId="urn:microsoft.com/office/officeart/2005/8/layout/hList2"/>
    <dgm:cxn modelId="{3FD35F58-4A66-4CAA-88BB-A67ED9485484}" type="presOf" srcId="{F8A14DC8-48E1-47F5-BE5D-7C954DEA6EF8}" destId="{71049289-1D42-4F0A-BC10-DFBED927FF26}" srcOrd="0" destOrd="4" presId="urn:microsoft.com/office/officeart/2005/8/layout/hList2"/>
    <dgm:cxn modelId="{6B8E4898-B4E9-4FCC-A94C-4C0097E99F9F}" type="presOf" srcId="{50F3C4D6-773A-494E-8315-DD66A163642D}" destId="{1DC817CE-B958-4D4C-A805-4F2459D382A7}" srcOrd="0" destOrd="2" presId="urn:microsoft.com/office/officeart/2005/8/layout/hList2"/>
    <dgm:cxn modelId="{55C85EF1-61A3-4534-8F77-7516BA4DF197}" srcId="{02F53060-D6E5-4EF0-8854-00135282E8B7}" destId="{0A7B96F0-D06D-4EEB-89BA-F1F09268AA23}" srcOrd="0" destOrd="0" parTransId="{6C07EACD-7DD2-4F39-AF9A-E391604161A2}" sibTransId="{CA7BB789-E600-42D1-BCA9-C4E28904F104}"/>
    <dgm:cxn modelId="{A342234D-2E9F-4D23-A4D0-D7B5B49F01F3}" type="presOf" srcId="{01EDCD5B-FEA8-4179-BF6D-0259C39E81A1}" destId="{71049289-1D42-4F0A-BC10-DFBED927FF26}" srcOrd="0" destOrd="1" presId="urn:microsoft.com/office/officeart/2005/8/layout/hList2"/>
    <dgm:cxn modelId="{4A3D5CF8-D2A8-4FDA-BDE4-6490B4DB37E1}" srcId="{02F53060-D6E5-4EF0-8854-00135282E8B7}" destId="{50F3C4D6-773A-494E-8315-DD66A163642D}" srcOrd="2" destOrd="0" parTransId="{122CDCC1-DD36-4C12-BE35-BD46FEED783D}" sibTransId="{23A1B838-63BB-4216-95B5-BA57E58444E2}"/>
    <dgm:cxn modelId="{54893609-BE02-455C-A959-3745590CB5DD}" srcId="{2E54F2B9-827B-4A7A-A25B-96F686C5B244}" destId="{2AD3B500-3639-4A15-9F29-A3373AB6BBBB}" srcOrd="6" destOrd="0" parTransId="{CC8DA2EC-62F7-470C-82A6-C566E597B6CA}" sibTransId="{79315D31-577B-4F65-A3D2-816A22AD60C1}"/>
    <dgm:cxn modelId="{67C204B5-AE55-46E5-AC66-766258636472}" type="presOf" srcId="{2AD3B500-3639-4A15-9F29-A3373AB6BBBB}" destId="{71049289-1D42-4F0A-BC10-DFBED927FF26}" srcOrd="0" destOrd="6" presId="urn:microsoft.com/office/officeart/2005/8/layout/hList2"/>
    <dgm:cxn modelId="{B4744C5F-EB7A-46C2-A615-EF1F055E101D}" type="presOf" srcId="{BB40D73F-F54D-41B1-8C9C-98606B5BCD57}" destId="{811C4479-C863-4509-BC41-C5779719FD41}" srcOrd="0" destOrd="3" presId="urn:microsoft.com/office/officeart/2005/8/layout/hList2"/>
    <dgm:cxn modelId="{E1EFFF46-668D-43CD-9530-497AAD5704C2}" type="presOf" srcId="{AC496BA2-A2C2-4AA9-88F5-E3DC9BDBE685}" destId="{71049289-1D42-4F0A-BC10-DFBED927FF26}" srcOrd="0" destOrd="5" presId="urn:microsoft.com/office/officeart/2005/8/layout/hList2"/>
    <dgm:cxn modelId="{4E8D0B47-3AED-4584-A46C-70051EDE734A}" type="presOf" srcId="{0A64956B-84C1-4DCA-8CBB-E4C7C44BCE49}" destId="{71049289-1D42-4F0A-BC10-DFBED927FF26}" srcOrd="0" destOrd="2" presId="urn:microsoft.com/office/officeart/2005/8/layout/hList2"/>
    <dgm:cxn modelId="{2C9A322E-409A-4DE9-909E-923788C9918D}" srcId="{02F53060-D6E5-4EF0-8854-00135282E8B7}" destId="{38FA9577-B1D0-482E-9DFF-A965655DE342}" srcOrd="1" destOrd="0" parTransId="{519138AF-BDF1-40D4-BB6B-D303A99D908C}" sibTransId="{A89AA4E9-A24B-4E3B-9A00-F64F2BD8C5E2}"/>
    <dgm:cxn modelId="{685757DA-43BD-4359-B13A-F8636C3DFAB9}" type="presOf" srcId="{EA26BB92-BCBF-4C36-8F7E-79D2C3094EA9}" destId="{811C4479-C863-4509-BC41-C5779719FD41}" srcOrd="0" destOrd="2" presId="urn:microsoft.com/office/officeart/2005/8/layout/hList2"/>
    <dgm:cxn modelId="{79D26ED9-995A-4846-83F2-2BA752EA8504}" type="presOf" srcId="{2024F8A0-A04F-4F18-9436-38F49B9028E2}" destId="{94D96014-217A-4BA5-AFD7-C547ED89DE47}" srcOrd="0" destOrd="0" presId="urn:microsoft.com/office/officeart/2005/8/layout/hList2"/>
    <dgm:cxn modelId="{7F414C8F-B454-4543-AB8E-9953EE156698}" type="presOf" srcId="{E206A907-0A72-4DD1-AC77-6F0012D51E59}" destId="{71049289-1D42-4F0A-BC10-DFBED927FF26}" srcOrd="0" destOrd="0" presId="urn:microsoft.com/office/officeart/2005/8/layout/hList2"/>
    <dgm:cxn modelId="{A6998E21-2251-46B6-9D80-6AC671B84852}" type="presOf" srcId="{18FD78FC-92FF-4F2B-B4F2-39784AE8BDBF}" destId="{811C4479-C863-4509-BC41-C5779719FD41}" srcOrd="0" destOrd="0" presId="urn:microsoft.com/office/officeart/2005/8/layout/hList2"/>
    <dgm:cxn modelId="{2BBE2DE1-1BEC-49D4-9B2E-9116E6958FB0}" srcId="{2E54F2B9-827B-4A7A-A25B-96F686C5B244}" destId="{01EDCD5B-FEA8-4179-BF6D-0259C39E81A1}" srcOrd="1" destOrd="0" parTransId="{F4BBB353-F163-4E9C-859C-A5BFF1A31956}" sibTransId="{F67B3DAA-E5CD-40AA-A471-D6354F09B631}"/>
    <dgm:cxn modelId="{AEEE93A7-17FA-43BA-9C4E-A9971EAF42AC}" srcId="{2E54F2B9-827B-4A7A-A25B-96F686C5B244}" destId="{E206A907-0A72-4DD1-AC77-6F0012D51E59}" srcOrd="0" destOrd="0" parTransId="{25C1800B-2E21-4D06-AA9C-C89C0E382E31}" sibTransId="{7D9E66FE-82C3-45C0-92F9-BB8D299BC9B5}"/>
    <dgm:cxn modelId="{4A6E59B8-0179-4498-9385-EB5027004BAE}" srcId="{854CE2F3-35AB-47ED-98D4-BB59AAB22A89}" destId="{02F53060-D6E5-4EF0-8854-00135282E8B7}" srcOrd="2" destOrd="0" parTransId="{9E7A8917-FE4C-4C89-9FCB-14D9785D306A}" sibTransId="{E0DCCC42-969A-482B-8B67-4451710A5536}"/>
    <dgm:cxn modelId="{4C477882-4540-49DC-8618-815C7CBB91F3}" srcId="{2024F8A0-A04F-4F18-9436-38F49B9028E2}" destId="{18FD78FC-92FF-4F2B-B4F2-39784AE8BDBF}" srcOrd="0" destOrd="0" parTransId="{9163EC84-5438-4674-B0BA-12C95B53DB68}" sibTransId="{A6288BF2-FBE2-4835-8961-F5963B5D1192}"/>
    <dgm:cxn modelId="{10B44551-DD3D-4A84-B0BC-07A32670EF50}" srcId="{2024F8A0-A04F-4F18-9436-38F49B9028E2}" destId="{BB40D73F-F54D-41B1-8C9C-98606B5BCD57}" srcOrd="3" destOrd="0" parTransId="{FD6A72E6-C0DA-49A0-9094-8BF1DA3F4297}" sibTransId="{215C6F4B-F18B-41EE-B9F0-5B75927ACB94}"/>
    <dgm:cxn modelId="{8739A094-CA3C-4F1D-A8A0-93CD633594E0}" type="presOf" srcId="{2E54F2B9-827B-4A7A-A25B-96F686C5B244}" destId="{7AB858BB-E14E-476F-BA25-6243A7CB0B0D}" srcOrd="0" destOrd="0" presId="urn:microsoft.com/office/officeart/2005/8/layout/hList2"/>
    <dgm:cxn modelId="{24FA925E-5985-4647-BD60-C6FDD500563D}" srcId="{2024F8A0-A04F-4F18-9436-38F49B9028E2}" destId="{BF14A0C9-A086-4783-9A63-02F5043FCFDC}" srcOrd="1" destOrd="0" parTransId="{40A7D4AE-EF4A-4E0D-B95C-17A32836A116}" sibTransId="{8A47D44B-09AE-4E7F-A121-8DD78BB664C7}"/>
    <dgm:cxn modelId="{8A5D0E2A-E923-4CE5-B8B3-73D97C327D84}" srcId="{2E54F2B9-827B-4A7A-A25B-96F686C5B244}" destId="{0A64956B-84C1-4DCA-8CBB-E4C7C44BCE49}" srcOrd="2" destOrd="0" parTransId="{3BF01734-8B39-4E71-A42B-563B1B94B2F9}" sibTransId="{F8868445-1435-4D7C-AABB-5888131C2C44}"/>
    <dgm:cxn modelId="{8FF83941-C477-4A32-8BC5-48E38DFD96FD}" srcId="{2024F8A0-A04F-4F18-9436-38F49B9028E2}" destId="{EA26BB92-BCBF-4C36-8F7E-79D2C3094EA9}" srcOrd="2" destOrd="0" parTransId="{7DE9DB04-43B9-4C30-9815-120F68AB1427}" sibTransId="{ECA2DBCD-DE71-4058-9F8D-013C0B984475}"/>
    <dgm:cxn modelId="{3282AB41-DA1A-4813-85D9-7CD2D01D9C5F}" type="presOf" srcId="{854CE2F3-35AB-47ED-98D4-BB59AAB22A89}" destId="{58AF9969-B53A-4523-A9E6-2DA1BDCE1848}" srcOrd="0" destOrd="0" presId="urn:microsoft.com/office/officeart/2005/8/layout/hList2"/>
    <dgm:cxn modelId="{EE2E3C97-EA83-4AE5-ADFB-82237BBBF3DC}" type="presOf" srcId="{38FA9577-B1D0-482E-9DFF-A965655DE342}" destId="{1DC817CE-B958-4D4C-A805-4F2459D382A7}" srcOrd="0" destOrd="1" presId="urn:microsoft.com/office/officeart/2005/8/layout/hList2"/>
    <dgm:cxn modelId="{7DFCDC41-729D-4044-9BF4-1A50775C3258}" type="presOf" srcId="{1AAF8205-6EDB-4ABC-9D56-2FBAFEE2F1F7}" destId="{71049289-1D42-4F0A-BC10-DFBED927FF26}" srcOrd="0" destOrd="3" presId="urn:microsoft.com/office/officeart/2005/8/layout/hList2"/>
    <dgm:cxn modelId="{4F6C5AEE-FB93-4B60-9BFD-FF3B44D8FCFF}" srcId="{2E54F2B9-827B-4A7A-A25B-96F686C5B244}" destId="{AC496BA2-A2C2-4AA9-88F5-E3DC9BDBE685}" srcOrd="5" destOrd="0" parTransId="{434BF449-DDF4-4974-AED4-18F60EF9982C}" sibTransId="{221F368F-A57A-4140-A86D-725E27EA46F0}"/>
    <dgm:cxn modelId="{74F6614D-155A-46C9-9237-49BABC479F7F}" srcId="{2E54F2B9-827B-4A7A-A25B-96F686C5B244}" destId="{1AAF8205-6EDB-4ABC-9D56-2FBAFEE2F1F7}" srcOrd="3" destOrd="0" parTransId="{07A7F584-14F2-47D3-92E2-2109D3B30AB9}" sibTransId="{B6D60DC5-168F-4CAC-8653-722CFC026105}"/>
    <dgm:cxn modelId="{A3B6E5A5-AEC3-4BD7-9715-0A7A7E6565E1}" type="presParOf" srcId="{58AF9969-B53A-4523-A9E6-2DA1BDCE1848}" destId="{0E56C381-BA40-4B57-8C6F-20B4C3AADBBC}" srcOrd="0" destOrd="0" presId="urn:microsoft.com/office/officeart/2005/8/layout/hList2"/>
    <dgm:cxn modelId="{61D34F5B-8BA0-455F-9835-25BB521A8292}" type="presParOf" srcId="{0E56C381-BA40-4B57-8C6F-20B4C3AADBBC}" destId="{17F65C91-6CD1-4A42-852A-E86C5995DECD}" srcOrd="0" destOrd="0" presId="urn:microsoft.com/office/officeart/2005/8/layout/hList2"/>
    <dgm:cxn modelId="{45EF76C3-58A5-4F89-83D9-5EE8C85684F8}" type="presParOf" srcId="{0E56C381-BA40-4B57-8C6F-20B4C3AADBBC}" destId="{811C4479-C863-4509-BC41-C5779719FD41}" srcOrd="1" destOrd="0" presId="urn:microsoft.com/office/officeart/2005/8/layout/hList2"/>
    <dgm:cxn modelId="{F40DDBA9-48F6-4E8D-A8F7-DA9EBE44B0D1}" type="presParOf" srcId="{0E56C381-BA40-4B57-8C6F-20B4C3AADBBC}" destId="{94D96014-217A-4BA5-AFD7-C547ED89DE47}" srcOrd="2" destOrd="0" presId="urn:microsoft.com/office/officeart/2005/8/layout/hList2"/>
    <dgm:cxn modelId="{27F79043-FA27-4A9B-8067-FAE78767645A}" type="presParOf" srcId="{58AF9969-B53A-4523-A9E6-2DA1BDCE1848}" destId="{FCE48FA8-0316-4CE4-B291-C8DE1BC15C40}" srcOrd="1" destOrd="0" presId="urn:microsoft.com/office/officeart/2005/8/layout/hList2"/>
    <dgm:cxn modelId="{99D0CFA6-0D51-4C4D-86E5-48ECD585E532}" type="presParOf" srcId="{58AF9969-B53A-4523-A9E6-2DA1BDCE1848}" destId="{3F39D00A-0FC1-494F-9E01-32C13F1674B3}" srcOrd="2" destOrd="0" presId="urn:microsoft.com/office/officeart/2005/8/layout/hList2"/>
    <dgm:cxn modelId="{69EB2467-2DFE-4DE6-B3D0-AEDFFA9A4B0A}" type="presParOf" srcId="{3F39D00A-0FC1-494F-9E01-32C13F1674B3}" destId="{AF7390FC-64C0-4A37-92CC-7C42C312C71B}" srcOrd="0" destOrd="0" presId="urn:microsoft.com/office/officeart/2005/8/layout/hList2"/>
    <dgm:cxn modelId="{2D941C9C-18CB-445B-A334-28B1D7B33FCD}" type="presParOf" srcId="{3F39D00A-0FC1-494F-9E01-32C13F1674B3}" destId="{71049289-1D42-4F0A-BC10-DFBED927FF26}" srcOrd="1" destOrd="0" presId="urn:microsoft.com/office/officeart/2005/8/layout/hList2"/>
    <dgm:cxn modelId="{238C14C9-A228-4A60-B830-B554A234C2B3}" type="presParOf" srcId="{3F39D00A-0FC1-494F-9E01-32C13F1674B3}" destId="{7AB858BB-E14E-476F-BA25-6243A7CB0B0D}" srcOrd="2" destOrd="0" presId="urn:microsoft.com/office/officeart/2005/8/layout/hList2"/>
    <dgm:cxn modelId="{EB78C8D4-82AC-4AA3-B903-A8A7DEB172AA}" type="presParOf" srcId="{58AF9969-B53A-4523-A9E6-2DA1BDCE1848}" destId="{EAD84337-D220-454B-9C7C-3940BC9B1833}" srcOrd="3" destOrd="0" presId="urn:microsoft.com/office/officeart/2005/8/layout/hList2"/>
    <dgm:cxn modelId="{8D8954FE-C9FB-4FF3-A620-756C39223841}" type="presParOf" srcId="{58AF9969-B53A-4523-A9E6-2DA1BDCE1848}" destId="{7309F1C8-2DD2-4089-B67F-A42D77DF1807}" srcOrd="4" destOrd="0" presId="urn:microsoft.com/office/officeart/2005/8/layout/hList2"/>
    <dgm:cxn modelId="{4DC2858E-D012-4D6A-BF03-D701061F72E6}" type="presParOf" srcId="{7309F1C8-2DD2-4089-B67F-A42D77DF1807}" destId="{72A192D2-B329-44DB-9CBA-2926D4994145}" srcOrd="0" destOrd="0" presId="urn:microsoft.com/office/officeart/2005/8/layout/hList2"/>
    <dgm:cxn modelId="{AF9E027D-3FBD-49DA-BD5E-0EBA97DE18C4}" type="presParOf" srcId="{7309F1C8-2DD2-4089-B67F-A42D77DF1807}" destId="{1DC817CE-B958-4D4C-A805-4F2459D382A7}" srcOrd="1" destOrd="0" presId="urn:microsoft.com/office/officeart/2005/8/layout/hList2"/>
    <dgm:cxn modelId="{E190A124-C906-4D95-9A9D-C3B03E97ED5F}" type="presParOf" srcId="{7309F1C8-2DD2-4089-B67F-A42D77DF1807}" destId="{45D2D78D-5442-4473-8357-10C54A03A21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D5D470-28EB-4AA4-8451-E719FB3E0692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E61C3121-C488-439A-9670-6DB3FDE8CA89}">
      <dgm:prSet phldrT="[Texte]" custT="1"/>
      <dgm:spPr/>
      <dgm:t>
        <a:bodyPr/>
        <a:lstStyle/>
        <a:p>
          <a:r>
            <a:rPr lang="fr-FR" sz="900" b="1" dirty="0">
              <a:solidFill>
                <a:schemeClr val="bg1"/>
              </a:solidFill>
            </a:rPr>
            <a:t>ADRESSAGE</a:t>
          </a:r>
        </a:p>
      </dgm:t>
    </dgm:pt>
    <dgm:pt modelId="{044CC2A2-8DF5-422F-93BE-71411C7FE55A}" type="parTrans" cxnId="{550FB127-7D18-4CD1-9C66-F63A4D509C4F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94B3C1E6-94EC-4727-8DBD-D2916A90F4CC}" type="sibTrans" cxnId="{550FB127-7D18-4CD1-9C66-F63A4D509C4F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87EFABED-EB32-41C0-BAA3-ABC0F258CC07}">
      <dgm:prSet phldrT="[Texte]" custT="1"/>
      <dgm:spPr/>
      <dgm:t>
        <a:bodyPr/>
        <a:lstStyle/>
        <a:p>
          <a:r>
            <a:rPr lang="fr-FR" sz="1600" b="1" dirty="0">
              <a:solidFill>
                <a:schemeClr val="accent4"/>
              </a:solidFill>
            </a:rPr>
            <a:t>Adressage strictement médical</a:t>
          </a:r>
        </a:p>
      </dgm:t>
    </dgm:pt>
    <dgm:pt modelId="{FC3C618F-9484-41F6-B72B-2AB574F3C30A}" type="parTrans" cxnId="{1E8BE4FF-6238-47A1-AB99-1E36360F4F0B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711408CF-0A96-4FCD-8801-15CD9A1217AE}" type="sibTrans" cxnId="{1E8BE4FF-6238-47A1-AB99-1E36360F4F0B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BBA7D5BF-DE60-4FC9-8EEA-62BDD214B9E5}">
      <dgm:prSet phldrT="[Texte]" custT="1"/>
      <dgm:spPr/>
      <dgm:t>
        <a:bodyPr/>
        <a:lstStyle/>
        <a:p>
          <a:r>
            <a:rPr lang="fr-FR" sz="1600" b="1" dirty="0">
              <a:solidFill>
                <a:schemeClr val="accent4"/>
              </a:solidFill>
            </a:rPr>
            <a:t>Validation de la demande par la Plateforme dans les 15 jours</a:t>
          </a:r>
        </a:p>
      </dgm:t>
    </dgm:pt>
    <dgm:pt modelId="{A2C6CD66-C1E2-4666-B2BB-5F509C1D78AC}" type="parTrans" cxnId="{A8AA8CD1-157C-4B90-8548-3B31C10AE47C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635913BF-FB67-45BC-BC1F-5A0D5A943612}" type="sibTrans" cxnId="{A8AA8CD1-157C-4B90-8548-3B31C10AE47C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4C255168-DABD-4DDC-9232-4520EC43AA04}">
      <dgm:prSet phldrT="[Texte]" custT="1"/>
      <dgm:spPr/>
      <dgm:t>
        <a:bodyPr/>
        <a:lstStyle/>
        <a:p>
          <a:r>
            <a:rPr lang="fr-FR" sz="900" b="1" dirty="0">
              <a:solidFill>
                <a:schemeClr val="bg1"/>
              </a:solidFill>
            </a:rPr>
            <a:t>EVALUATION</a:t>
          </a:r>
        </a:p>
      </dgm:t>
    </dgm:pt>
    <dgm:pt modelId="{41C26F07-C4B2-4FC5-8BE8-5A07E300A4D4}" type="parTrans" cxnId="{03528229-CDA6-4519-867E-0BC57CFA6FF3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BE04E1E9-D6C3-4C3C-9258-12B5D7440057}" type="sibTrans" cxnId="{03528229-CDA6-4519-867E-0BC57CFA6FF3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8AEFAC52-BDA5-40EF-A4D6-12B4CE85D20C}">
      <dgm:prSet phldrT="[Texte]" custT="1"/>
      <dgm:spPr/>
      <dgm:t>
        <a:bodyPr/>
        <a:lstStyle/>
        <a:p>
          <a:r>
            <a:rPr lang="fr-FR" sz="1600" b="1" dirty="0">
              <a:solidFill>
                <a:schemeClr val="accent4"/>
              </a:solidFill>
            </a:rPr>
            <a:t>Mise en œuvre des bilans préconisés</a:t>
          </a:r>
        </a:p>
      </dgm:t>
    </dgm:pt>
    <dgm:pt modelId="{54898FBC-414B-4594-908C-3A8C0C6205F8}" type="parTrans" cxnId="{5063CA74-1B1D-4C59-9659-6F800BF71455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306824F6-9F31-4FB4-9BFD-A047204A1880}" type="sibTrans" cxnId="{5063CA74-1B1D-4C59-9659-6F800BF71455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17C59858-5A44-4080-B76D-05D1C21FD7CE}">
      <dgm:prSet phldrT="[Texte]" custT="1"/>
      <dgm:spPr/>
      <dgm:t>
        <a:bodyPr/>
        <a:lstStyle/>
        <a:p>
          <a:r>
            <a:rPr lang="fr-FR" sz="1600" b="1" dirty="0">
              <a:solidFill>
                <a:schemeClr val="accent4"/>
              </a:solidFill>
            </a:rPr>
            <a:t>Synthèse de fin d’évaluation</a:t>
          </a:r>
        </a:p>
      </dgm:t>
    </dgm:pt>
    <dgm:pt modelId="{97C763D3-78E5-4FDA-917F-575EE1557213}" type="parTrans" cxnId="{0EFF0F37-0F7C-4FE4-BCD8-66705825760A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C29A4A6B-60A4-4E3F-965B-0C8F91073E7F}" type="sibTrans" cxnId="{0EFF0F37-0F7C-4FE4-BCD8-66705825760A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FE914267-4DAE-46CF-BCB7-5E52EAC3C48F}">
      <dgm:prSet phldrT="[Texte]" custT="1"/>
      <dgm:spPr/>
      <dgm:t>
        <a:bodyPr/>
        <a:lstStyle/>
        <a:p>
          <a:r>
            <a:rPr lang="fr-FR" sz="900" b="1" dirty="0">
              <a:solidFill>
                <a:schemeClr val="bg1"/>
              </a:solidFill>
            </a:rPr>
            <a:t>INTERVENTIONS</a:t>
          </a:r>
        </a:p>
      </dgm:t>
    </dgm:pt>
    <dgm:pt modelId="{0E61DB9F-98AD-4FE1-BFAE-9175D1C3F10E}" type="parTrans" cxnId="{CB03C9E5-36BB-4855-81D3-08A39FAFA0D8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05A2241C-AF02-4D81-909E-A91828F47CFB}" type="sibTrans" cxnId="{CB03C9E5-36BB-4855-81D3-08A39FAFA0D8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9CC07D2F-6D21-4BDA-9F2E-7DC447911F72}">
      <dgm:prSet phldrT="[Texte]" custT="1"/>
      <dgm:spPr/>
      <dgm:t>
        <a:bodyPr/>
        <a:lstStyle/>
        <a:p>
          <a:r>
            <a:rPr lang="fr-FR" sz="1600" b="1" dirty="0">
              <a:solidFill>
                <a:schemeClr val="accent4"/>
              </a:solidFill>
            </a:rPr>
            <a:t>Mise en œuvre du FIP en libéral ou par l’équipe plateforme</a:t>
          </a:r>
        </a:p>
      </dgm:t>
    </dgm:pt>
    <dgm:pt modelId="{689B2223-2393-4589-9AF5-23F7051728A8}" type="parTrans" cxnId="{CFE549B6-4BD7-4E52-A03D-3C29679B3DFC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8B8D5590-95FF-4D7C-9FD4-D69B00E7D2E1}" type="sibTrans" cxnId="{CFE549B6-4BD7-4E52-A03D-3C29679B3DFC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70833B21-AB01-4EEC-8465-83ACE587A2B4}">
      <dgm:prSet phldrT="[Texte]" custT="1"/>
      <dgm:spPr/>
      <dgm:t>
        <a:bodyPr/>
        <a:lstStyle/>
        <a:p>
          <a:r>
            <a:rPr lang="fr-FR" sz="1600" b="1" dirty="0">
              <a:solidFill>
                <a:schemeClr val="accent4"/>
              </a:solidFill>
            </a:rPr>
            <a:t>Synthèse de mi-parcours vers 6-9 mois pour évaluer les besoins (renouvellement, orientation, MDPH…)</a:t>
          </a:r>
        </a:p>
      </dgm:t>
    </dgm:pt>
    <dgm:pt modelId="{B920F5DA-68E6-41D6-B878-261FCCDC4513}" type="parTrans" cxnId="{FF5155AD-1150-4A97-B226-9BD4227E2638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9B16E821-8150-4B83-8FAD-F2FB1FD01CEA}" type="sibTrans" cxnId="{FF5155AD-1150-4A97-B226-9BD4227E2638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A29FF2A3-9F51-4C95-90E1-5C05D4C428DE}">
      <dgm:prSet custT="1"/>
      <dgm:spPr/>
      <dgm:t>
        <a:bodyPr/>
        <a:lstStyle/>
        <a:p>
          <a:r>
            <a:rPr lang="fr-FR" sz="900" b="1" dirty="0">
              <a:solidFill>
                <a:schemeClr val="bg1"/>
              </a:solidFill>
            </a:rPr>
            <a:t>ORIENTATION</a:t>
          </a:r>
        </a:p>
      </dgm:t>
    </dgm:pt>
    <dgm:pt modelId="{E02FA656-62D9-41E9-98CD-4E2905D6B74A}" type="parTrans" cxnId="{E7B07738-CBF0-43B4-A780-572086D9BA7D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DE823A4D-6FB1-4169-81F5-633A93AB92C5}" type="sibTrans" cxnId="{E7B07738-CBF0-43B4-A780-572086D9BA7D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372ACF29-34F0-4811-B314-D4BC47093E07}">
      <dgm:prSet custT="1"/>
      <dgm:spPr/>
      <dgm:t>
        <a:bodyPr/>
        <a:lstStyle/>
        <a:p>
          <a:r>
            <a:rPr lang="fr-FR" sz="1600" b="1" dirty="0">
              <a:solidFill>
                <a:schemeClr val="accent4"/>
              </a:solidFill>
            </a:rPr>
            <a:t>Vers un établissement partenaire constitutif.</a:t>
          </a:r>
        </a:p>
      </dgm:t>
    </dgm:pt>
    <dgm:pt modelId="{F48ECC2E-D007-4A39-A742-059CBEE7EEC7}" type="parTrans" cxnId="{95ABC0AD-E0B5-4A3F-BC2C-6E1B7680A2EF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D6E7206E-A40D-4D60-82D4-D4D5D9C37F96}" type="sibTrans" cxnId="{95ABC0AD-E0B5-4A3F-BC2C-6E1B7680A2EF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3152E45F-CD1C-498B-92BB-A812AC046894}">
      <dgm:prSet custT="1"/>
      <dgm:spPr/>
      <dgm:t>
        <a:bodyPr/>
        <a:lstStyle/>
        <a:p>
          <a:r>
            <a:rPr lang="fr-FR" sz="1600" b="1" dirty="0">
              <a:solidFill>
                <a:schemeClr val="accent4"/>
              </a:solidFill>
            </a:rPr>
            <a:t>Via un dossier MDPH</a:t>
          </a:r>
        </a:p>
      </dgm:t>
    </dgm:pt>
    <dgm:pt modelId="{BA05550A-B617-4564-88BE-17CAE342BB3D}" type="parTrans" cxnId="{7D90758D-9DD6-4B63-99BE-924400EB432F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756AB59E-D0CB-4DF6-B42F-91DEE35987FD}" type="sibTrans" cxnId="{7D90758D-9DD6-4B63-99BE-924400EB432F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A5054F77-D621-489D-A34C-078AAD718EDD}">
      <dgm:prSet custT="1"/>
      <dgm:spPr/>
      <dgm:t>
        <a:bodyPr/>
        <a:lstStyle/>
        <a:p>
          <a:r>
            <a:rPr lang="fr-FR" sz="1600" b="1" dirty="0">
              <a:solidFill>
                <a:schemeClr val="accent4"/>
              </a:solidFill>
            </a:rPr>
            <a:t>Sans nécessité</a:t>
          </a:r>
        </a:p>
      </dgm:t>
    </dgm:pt>
    <dgm:pt modelId="{A1F7736D-2304-4BA1-9603-2B93968B803D}" type="parTrans" cxnId="{E9A4FE83-C6CA-4A1F-BE03-4A6EFD22932F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5BD3AAAD-4CED-43BF-B391-9A139D3561E2}" type="sibTrans" cxnId="{E9A4FE83-C6CA-4A1F-BE03-4A6EFD22932F}">
      <dgm:prSet/>
      <dgm:spPr/>
      <dgm:t>
        <a:bodyPr/>
        <a:lstStyle/>
        <a:p>
          <a:endParaRPr lang="fr-FR" sz="2000" b="1">
            <a:solidFill>
              <a:schemeClr val="accent4"/>
            </a:solidFill>
          </a:endParaRPr>
        </a:p>
      </dgm:t>
    </dgm:pt>
    <dgm:pt modelId="{C923B474-CD50-4540-97D0-8C527206EA1A}" type="pres">
      <dgm:prSet presAssocID="{BBD5D470-28EB-4AA4-8451-E719FB3E06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47147B5-7ED0-47F1-A21C-5F3A5013B397}" type="pres">
      <dgm:prSet presAssocID="{E61C3121-C488-439A-9670-6DB3FDE8CA89}" presName="composite" presStyleCnt="0"/>
      <dgm:spPr/>
    </dgm:pt>
    <dgm:pt modelId="{C53E2378-7050-4796-8486-0C31748C2C1B}" type="pres">
      <dgm:prSet presAssocID="{E61C3121-C488-439A-9670-6DB3FDE8CA8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CFF4C9-73BE-409D-956E-954537C839A9}" type="pres">
      <dgm:prSet presAssocID="{E61C3121-C488-439A-9670-6DB3FDE8CA8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4BCAC3-7D50-4E06-848D-56694FF07D5A}" type="pres">
      <dgm:prSet presAssocID="{94B3C1E6-94EC-4727-8DBD-D2916A90F4CC}" presName="sp" presStyleCnt="0"/>
      <dgm:spPr/>
    </dgm:pt>
    <dgm:pt modelId="{50886759-0CF2-4A9C-A8F6-D96C27AF1A00}" type="pres">
      <dgm:prSet presAssocID="{4C255168-DABD-4DDC-9232-4520EC43AA04}" presName="composite" presStyleCnt="0"/>
      <dgm:spPr/>
    </dgm:pt>
    <dgm:pt modelId="{8288A315-B995-45EB-A982-ADAA09A430D4}" type="pres">
      <dgm:prSet presAssocID="{4C255168-DABD-4DDC-9232-4520EC43AA0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9043B4-2AD7-42FB-BE25-63B0D4D72260}" type="pres">
      <dgm:prSet presAssocID="{4C255168-DABD-4DDC-9232-4520EC43AA0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96A1F1-D273-42B7-A631-BCF286E9B79A}" type="pres">
      <dgm:prSet presAssocID="{BE04E1E9-D6C3-4C3C-9258-12B5D7440057}" presName="sp" presStyleCnt="0"/>
      <dgm:spPr/>
    </dgm:pt>
    <dgm:pt modelId="{39155160-23C0-45BE-9E04-D92D390D94D1}" type="pres">
      <dgm:prSet presAssocID="{FE914267-4DAE-46CF-BCB7-5E52EAC3C48F}" presName="composite" presStyleCnt="0"/>
      <dgm:spPr/>
    </dgm:pt>
    <dgm:pt modelId="{F55A6856-635A-40DB-B0C8-630DE7EC3459}" type="pres">
      <dgm:prSet presAssocID="{FE914267-4DAE-46CF-BCB7-5E52EAC3C48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01A80B-1630-4334-96BC-3CD15F05FD87}" type="pres">
      <dgm:prSet presAssocID="{FE914267-4DAE-46CF-BCB7-5E52EAC3C48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55F7A0-C4BE-4B90-A50B-69CE321CD21D}" type="pres">
      <dgm:prSet presAssocID="{05A2241C-AF02-4D81-909E-A91828F47CFB}" presName="sp" presStyleCnt="0"/>
      <dgm:spPr/>
    </dgm:pt>
    <dgm:pt modelId="{F495AACB-DD78-4DF5-A52C-34576D76AE1D}" type="pres">
      <dgm:prSet presAssocID="{A29FF2A3-9F51-4C95-90E1-5C05D4C428DE}" presName="composite" presStyleCnt="0"/>
      <dgm:spPr/>
    </dgm:pt>
    <dgm:pt modelId="{E4DB59CC-4488-4C41-9B11-256A1BAA9719}" type="pres">
      <dgm:prSet presAssocID="{A29FF2A3-9F51-4C95-90E1-5C05D4C428D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A76EFE-9643-4D3C-AD8C-48267C17DA94}" type="pres">
      <dgm:prSet presAssocID="{A29FF2A3-9F51-4C95-90E1-5C05D4C428D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7B07738-CBF0-43B4-A780-572086D9BA7D}" srcId="{BBD5D470-28EB-4AA4-8451-E719FB3E0692}" destId="{A29FF2A3-9F51-4C95-90E1-5C05D4C428DE}" srcOrd="3" destOrd="0" parTransId="{E02FA656-62D9-41E9-98CD-4E2905D6B74A}" sibTransId="{DE823A4D-6FB1-4169-81F5-633A93AB92C5}"/>
    <dgm:cxn modelId="{7D90758D-9DD6-4B63-99BE-924400EB432F}" srcId="{A29FF2A3-9F51-4C95-90E1-5C05D4C428DE}" destId="{3152E45F-CD1C-498B-92BB-A812AC046894}" srcOrd="1" destOrd="0" parTransId="{BA05550A-B617-4564-88BE-17CAE342BB3D}" sibTransId="{756AB59E-D0CB-4DF6-B42F-91DEE35987FD}"/>
    <dgm:cxn modelId="{1E8BE4FF-6238-47A1-AB99-1E36360F4F0B}" srcId="{E61C3121-C488-439A-9670-6DB3FDE8CA89}" destId="{87EFABED-EB32-41C0-BAA3-ABC0F258CC07}" srcOrd="0" destOrd="0" parTransId="{FC3C618F-9484-41F6-B72B-2AB574F3C30A}" sibTransId="{711408CF-0A96-4FCD-8801-15CD9A1217AE}"/>
    <dgm:cxn modelId="{0EFF0F37-0F7C-4FE4-BCD8-66705825760A}" srcId="{4C255168-DABD-4DDC-9232-4520EC43AA04}" destId="{17C59858-5A44-4080-B76D-05D1C21FD7CE}" srcOrd="1" destOrd="0" parTransId="{97C763D3-78E5-4FDA-917F-575EE1557213}" sibTransId="{C29A4A6B-60A4-4E3F-965B-0C8F91073E7F}"/>
    <dgm:cxn modelId="{A8AA8CD1-157C-4B90-8548-3B31C10AE47C}" srcId="{E61C3121-C488-439A-9670-6DB3FDE8CA89}" destId="{BBA7D5BF-DE60-4FC9-8EEA-62BDD214B9E5}" srcOrd="1" destOrd="0" parTransId="{A2C6CD66-C1E2-4666-B2BB-5F509C1D78AC}" sibTransId="{635913BF-FB67-45BC-BC1F-5A0D5A943612}"/>
    <dgm:cxn modelId="{F48FB481-2D1A-4C02-96A6-6CBB89F162EF}" type="presOf" srcId="{87EFABED-EB32-41C0-BAA3-ABC0F258CC07}" destId="{54CFF4C9-73BE-409D-956E-954537C839A9}" srcOrd="0" destOrd="0" presId="urn:microsoft.com/office/officeart/2005/8/layout/chevron2"/>
    <dgm:cxn modelId="{341DABD0-1449-4C7B-8C21-697EE81D55BB}" type="presOf" srcId="{BBD5D470-28EB-4AA4-8451-E719FB3E0692}" destId="{C923B474-CD50-4540-97D0-8C527206EA1A}" srcOrd="0" destOrd="0" presId="urn:microsoft.com/office/officeart/2005/8/layout/chevron2"/>
    <dgm:cxn modelId="{03528229-CDA6-4519-867E-0BC57CFA6FF3}" srcId="{BBD5D470-28EB-4AA4-8451-E719FB3E0692}" destId="{4C255168-DABD-4DDC-9232-4520EC43AA04}" srcOrd="1" destOrd="0" parTransId="{41C26F07-C4B2-4FC5-8BE8-5A07E300A4D4}" sibTransId="{BE04E1E9-D6C3-4C3C-9258-12B5D7440057}"/>
    <dgm:cxn modelId="{8D91FDCA-C820-4223-874C-F9BDB18F6EE5}" type="presOf" srcId="{A5054F77-D621-489D-A34C-078AAD718EDD}" destId="{34A76EFE-9643-4D3C-AD8C-48267C17DA94}" srcOrd="0" destOrd="2" presId="urn:microsoft.com/office/officeart/2005/8/layout/chevron2"/>
    <dgm:cxn modelId="{0B539CF9-5637-4ECB-A1F3-CA02EA248C15}" type="presOf" srcId="{BBA7D5BF-DE60-4FC9-8EEA-62BDD214B9E5}" destId="{54CFF4C9-73BE-409D-956E-954537C839A9}" srcOrd="0" destOrd="1" presId="urn:microsoft.com/office/officeart/2005/8/layout/chevron2"/>
    <dgm:cxn modelId="{D7353C13-B2FA-4641-8C8D-63D2BAB4A5D8}" type="presOf" srcId="{A29FF2A3-9F51-4C95-90E1-5C05D4C428DE}" destId="{E4DB59CC-4488-4C41-9B11-256A1BAA9719}" srcOrd="0" destOrd="0" presId="urn:microsoft.com/office/officeart/2005/8/layout/chevron2"/>
    <dgm:cxn modelId="{0AA6C11E-93DB-49BD-949D-5DA4514E27A2}" type="presOf" srcId="{8AEFAC52-BDA5-40EF-A4D6-12B4CE85D20C}" destId="{1B9043B4-2AD7-42FB-BE25-63B0D4D72260}" srcOrd="0" destOrd="0" presId="urn:microsoft.com/office/officeart/2005/8/layout/chevron2"/>
    <dgm:cxn modelId="{5063CA74-1B1D-4C59-9659-6F800BF71455}" srcId="{4C255168-DABD-4DDC-9232-4520EC43AA04}" destId="{8AEFAC52-BDA5-40EF-A4D6-12B4CE85D20C}" srcOrd="0" destOrd="0" parTransId="{54898FBC-414B-4594-908C-3A8C0C6205F8}" sibTransId="{306824F6-9F31-4FB4-9BFD-A047204A1880}"/>
    <dgm:cxn modelId="{C5F419E0-741B-4DDE-8360-F283C770655B}" type="presOf" srcId="{3152E45F-CD1C-498B-92BB-A812AC046894}" destId="{34A76EFE-9643-4D3C-AD8C-48267C17DA94}" srcOrd="0" destOrd="1" presId="urn:microsoft.com/office/officeart/2005/8/layout/chevron2"/>
    <dgm:cxn modelId="{CFE549B6-4BD7-4E52-A03D-3C29679B3DFC}" srcId="{FE914267-4DAE-46CF-BCB7-5E52EAC3C48F}" destId="{9CC07D2F-6D21-4BDA-9F2E-7DC447911F72}" srcOrd="0" destOrd="0" parTransId="{689B2223-2393-4589-9AF5-23F7051728A8}" sibTransId="{8B8D5590-95FF-4D7C-9FD4-D69B00E7D2E1}"/>
    <dgm:cxn modelId="{FF5155AD-1150-4A97-B226-9BD4227E2638}" srcId="{FE914267-4DAE-46CF-BCB7-5E52EAC3C48F}" destId="{70833B21-AB01-4EEC-8465-83ACE587A2B4}" srcOrd="1" destOrd="0" parTransId="{B920F5DA-68E6-41D6-B878-261FCCDC4513}" sibTransId="{9B16E821-8150-4B83-8FAD-F2FB1FD01CEA}"/>
    <dgm:cxn modelId="{A7C27BFC-D583-46CB-8909-13329EA1E542}" type="presOf" srcId="{70833B21-AB01-4EEC-8465-83ACE587A2B4}" destId="{3401A80B-1630-4334-96BC-3CD15F05FD87}" srcOrd="0" destOrd="1" presId="urn:microsoft.com/office/officeart/2005/8/layout/chevron2"/>
    <dgm:cxn modelId="{95ABC0AD-E0B5-4A3F-BC2C-6E1B7680A2EF}" srcId="{A29FF2A3-9F51-4C95-90E1-5C05D4C428DE}" destId="{372ACF29-34F0-4811-B314-D4BC47093E07}" srcOrd="0" destOrd="0" parTransId="{F48ECC2E-D007-4A39-A742-059CBEE7EEC7}" sibTransId="{D6E7206E-A40D-4D60-82D4-D4D5D9C37F96}"/>
    <dgm:cxn modelId="{1260964D-2CB7-4D1B-A352-634456A51E74}" type="presOf" srcId="{E61C3121-C488-439A-9670-6DB3FDE8CA89}" destId="{C53E2378-7050-4796-8486-0C31748C2C1B}" srcOrd="0" destOrd="0" presId="urn:microsoft.com/office/officeart/2005/8/layout/chevron2"/>
    <dgm:cxn modelId="{AA836AE3-9BEE-46C7-A091-87E3D4240646}" type="presOf" srcId="{372ACF29-34F0-4811-B314-D4BC47093E07}" destId="{34A76EFE-9643-4D3C-AD8C-48267C17DA94}" srcOrd="0" destOrd="0" presId="urn:microsoft.com/office/officeart/2005/8/layout/chevron2"/>
    <dgm:cxn modelId="{550FB127-7D18-4CD1-9C66-F63A4D509C4F}" srcId="{BBD5D470-28EB-4AA4-8451-E719FB3E0692}" destId="{E61C3121-C488-439A-9670-6DB3FDE8CA89}" srcOrd="0" destOrd="0" parTransId="{044CC2A2-8DF5-422F-93BE-71411C7FE55A}" sibTransId="{94B3C1E6-94EC-4727-8DBD-D2916A90F4CC}"/>
    <dgm:cxn modelId="{182A33FF-4A60-4803-A0F9-2D3902AADC97}" type="presOf" srcId="{4C255168-DABD-4DDC-9232-4520EC43AA04}" destId="{8288A315-B995-45EB-A982-ADAA09A430D4}" srcOrd="0" destOrd="0" presId="urn:microsoft.com/office/officeart/2005/8/layout/chevron2"/>
    <dgm:cxn modelId="{CB03C9E5-36BB-4855-81D3-08A39FAFA0D8}" srcId="{BBD5D470-28EB-4AA4-8451-E719FB3E0692}" destId="{FE914267-4DAE-46CF-BCB7-5E52EAC3C48F}" srcOrd="2" destOrd="0" parTransId="{0E61DB9F-98AD-4FE1-BFAE-9175D1C3F10E}" sibTransId="{05A2241C-AF02-4D81-909E-A91828F47CFB}"/>
    <dgm:cxn modelId="{439B2291-D3C1-41AD-9F66-086B0988550C}" type="presOf" srcId="{9CC07D2F-6D21-4BDA-9F2E-7DC447911F72}" destId="{3401A80B-1630-4334-96BC-3CD15F05FD87}" srcOrd="0" destOrd="0" presId="urn:microsoft.com/office/officeart/2005/8/layout/chevron2"/>
    <dgm:cxn modelId="{E9A4FE83-C6CA-4A1F-BE03-4A6EFD22932F}" srcId="{A29FF2A3-9F51-4C95-90E1-5C05D4C428DE}" destId="{A5054F77-D621-489D-A34C-078AAD718EDD}" srcOrd="2" destOrd="0" parTransId="{A1F7736D-2304-4BA1-9603-2B93968B803D}" sibTransId="{5BD3AAAD-4CED-43BF-B391-9A139D3561E2}"/>
    <dgm:cxn modelId="{2818C925-E1E6-4FFE-B8C5-8EFBFDF522C8}" type="presOf" srcId="{17C59858-5A44-4080-B76D-05D1C21FD7CE}" destId="{1B9043B4-2AD7-42FB-BE25-63B0D4D72260}" srcOrd="0" destOrd="1" presId="urn:microsoft.com/office/officeart/2005/8/layout/chevron2"/>
    <dgm:cxn modelId="{14A61ACB-4672-47FB-A211-5996E58A8AA3}" type="presOf" srcId="{FE914267-4DAE-46CF-BCB7-5E52EAC3C48F}" destId="{F55A6856-635A-40DB-B0C8-630DE7EC3459}" srcOrd="0" destOrd="0" presId="urn:microsoft.com/office/officeart/2005/8/layout/chevron2"/>
    <dgm:cxn modelId="{8753AFFA-1B22-4E07-9836-6F3D686A4CA0}" type="presParOf" srcId="{C923B474-CD50-4540-97D0-8C527206EA1A}" destId="{F47147B5-7ED0-47F1-A21C-5F3A5013B397}" srcOrd="0" destOrd="0" presId="urn:microsoft.com/office/officeart/2005/8/layout/chevron2"/>
    <dgm:cxn modelId="{747C67AE-8E6E-4223-BE86-D61E1C176870}" type="presParOf" srcId="{F47147B5-7ED0-47F1-A21C-5F3A5013B397}" destId="{C53E2378-7050-4796-8486-0C31748C2C1B}" srcOrd="0" destOrd="0" presId="urn:microsoft.com/office/officeart/2005/8/layout/chevron2"/>
    <dgm:cxn modelId="{DF1EC5A7-CEC1-4EA5-8BBD-D4288D5E712B}" type="presParOf" srcId="{F47147B5-7ED0-47F1-A21C-5F3A5013B397}" destId="{54CFF4C9-73BE-409D-956E-954537C839A9}" srcOrd="1" destOrd="0" presId="urn:microsoft.com/office/officeart/2005/8/layout/chevron2"/>
    <dgm:cxn modelId="{0A86C41F-DE72-4C40-859B-5C4C3B6E86D9}" type="presParOf" srcId="{C923B474-CD50-4540-97D0-8C527206EA1A}" destId="{AD4BCAC3-7D50-4E06-848D-56694FF07D5A}" srcOrd="1" destOrd="0" presId="urn:microsoft.com/office/officeart/2005/8/layout/chevron2"/>
    <dgm:cxn modelId="{44BDABBE-70B5-48BC-B4D5-A734327C90D3}" type="presParOf" srcId="{C923B474-CD50-4540-97D0-8C527206EA1A}" destId="{50886759-0CF2-4A9C-A8F6-D96C27AF1A00}" srcOrd="2" destOrd="0" presId="urn:microsoft.com/office/officeart/2005/8/layout/chevron2"/>
    <dgm:cxn modelId="{0445A8B8-6DD6-413A-995E-9CDBFFEBED74}" type="presParOf" srcId="{50886759-0CF2-4A9C-A8F6-D96C27AF1A00}" destId="{8288A315-B995-45EB-A982-ADAA09A430D4}" srcOrd="0" destOrd="0" presId="urn:microsoft.com/office/officeart/2005/8/layout/chevron2"/>
    <dgm:cxn modelId="{CCB86DFE-01B6-4489-A0F1-D98E166BF856}" type="presParOf" srcId="{50886759-0CF2-4A9C-A8F6-D96C27AF1A00}" destId="{1B9043B4-2AD7-42FB-BE25-63B0D4D72260}" srcOrd="1" destOrd="0" presId="urn:microsoft.com/office/officeart/2005/8/layout/chevron2"/>
    <dgm:cxn modelId="{FAF05453-6BC0-45E3-A3C5-6C16C71572F0}" type="presParOf" srcId="{C923B474-CD50-4540-97D0-8C527206EA1A}" destId="{B296A1F1-D273-42B7-A631-BCF286E9B79A}" srcOrd="3" destOrd="0" presId="urn:microsoft.com/office/officeart/2005/8/layout/chevron2"/>
    <dgm:cxn modelId="{4787EF79-B87F-480F-8167-1806FEE44616}" type="presParOf" srcId="{C923B474-CD50-4540-97D0-8C527206EA1A}" destId="{39155160-23C0-45BE-9E04-D92D390D94D1}" srcOrd="4" destOrd="0" presId="urn:microsoft.com/office/officeart/2005/8/layout/chevron2"/>
    <dgm:cxn modelId="{C67394BA-2CFD-4777-A71A-934D213C590F}" type="presParOf" srcId="{39155160-23C0-45BE-9E04-D92D390D94D1}" destId="{F55A6856-635A-40DB-B0C8-630DE7EC3459}" srcOrd="0" destOrd="0" presId="urn:microsoft.com/office/officeart/2005/8/layout/chevron2"/>
    <dgm:cxn modelId="{639E7E45-DA49-49E0-910A-99523E6823E2}" type="presParOf" srcId="{39155160-23C0-45BE-9E04-D92D390D94D1}" destId="{3401A80B-1630-4334-96BC-3CD15F05FD87}" srcOrd="1" destOrd="0" presId="urn:microsoft.com/office/officeart/2005/8/layout/chevron2"/>
    <dgm:cxn modelId="{7920EEEA-475A-43C0-876A-0900610C4AC8}" type="presParOf" srcId="{C923B474-CD50-4540-97D0-8C527206EA1A}" destId="{EC55F7A0-C4BE-4B90-A50B-69CE321CD21D}" srcOrd="5" destOrd="0" presId="urn:microsoft.com/office/officeart/2005/8/layout/chevron2"/>
    <dgm:cxn modelId="{5A5B1CB4-09B1-4804-820D-81BCF67AAB86}" type="presParOf" srcId="{C923B474-CD50-4540-97D0-8C527206EA1A}" destId="{F495AACB-DD78-4DF5-A52C-34576D76AE1D}" srcOrd="6" destOrd="0" presId="urn:microsoft.com/office/officeart/2005/8/layout/chevron2"/>
    <dgm:cxn modelId="{926FC1F8-6301-404D-888C-3FBE48ECB3C9}" type="presParOf" srcId="{F495AACB-DD78-4DF5-A52C-34576D76AE1D}" destId="{E4DB59CC-4488-4C41-9B11-256A1BAA9719}" srcOrd="0" destOrd="0" presId="urn:microsoft.com/office/officeart/2005/8/layout/chevron2"/>
    <dgm:cxn modelId="{BA94BA14-2640-4295-894B-3AB232A02239}" type="presParOf" srcId="{F495AACB-DD78-4DF5-A52C-34576D76AE1D}" destId="{34A76EFE-9643-4D3C-AD8C-48267C17DA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D5D470-28EB-4AA4-8451-E719FB3E0692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E61C3121-C488-439A-9670-6DB3FDE8CA89}">
      <dgm:prSet phldrT="[Texte]"/>
      <dgm:spPr/>
      <dgm:t>
        <a:bodyPr/>
        <a:lstStyle/>
        <a:p>
          <a:r>
            <a:rPr lang="fr-FR" dirty="0"/>
            <a:t>ADRESSAGE</a:t>
          </a:r>
        </a:p>
      </dgm:t>
    </dgm:pt>
    <dgm:pt modelId="{044CC2A2-8DF5-422F-93BE-71411C7FE55A}" type="parTrans" cxnId="{550FB127-7D18-4CD1-9C66-F63A4D509C4F}">
      <dgm:prSet/>
      <dgm:spPr/>
      <dgm:t>
        <a:bodyPr/>
        <a:lstStyle/>
        <a:p>
          <a:endParaRPr lang="fr-FR"/>
        </a:p>
      </dgm:t>
    </dgm:pt>
    <dgm:pt modelId="{94B3C1E6-94EC-4727-8DBD-D2916A90F4CC}" type="sibTrans" cxnId="{550FB127-7D18-4CD1-9C66-F63A4D509C4F}">
      <dgm:prSet/>
      <dgm:spPr/>
      <dgm:t>
        <a:bodyPr/>
        <a:lstStyle/>
        <a:p>
          <a:endParaRPr lang="fr-FR"/>
        </a:p>
      </dgm:t>
    </dgm:pt>
    <dgm:pt modelId="{87EFABED-EB32-41C0-BAA3-ABC0F258CC07}">
      <dgm:prSet phldrT="[Texte]"/>
      <dgm:spPr/>
      <dgm:t>
        <a:bodyPr/>
        <a:lstStyle/>
        <a:p>
          <a:r>
            <a:rPr lang="fr-FR" dirty="0"/>
            <a:t>Adressage strictement médical</a:t>
          </a:r>
        </a:p>
      </dgm:t>
    </dgm:pt>
    <dgm:pt modelId="{FC3C618F-9484-41F6-B72B-2AB574F3C30A}" type="parTrans" cxnId="{1E8BE4FF-6238-47A1-AB99-1E36360F4F0B}">
      <dgm:prSet/>
      <dgm:spPr/>
      <dgm:t>
        <a:bodyPr/>
        <a:lstStyle/>
        <a:p>
          <a:endParaRPr lang="fr-FR"/>
        </a:p>
      </dgm:t>
    </dgm:pt>
    <dgm:pt modelId="{711408CF-0A96-4FCD-8801-15CD9A1217AE}" type="sibTrans" cxnId="{1E8BE4FF-6238-47A1-AB99-1E36360F4F0B}">
      <dgm:prSet/>
      <dgm:spPr/>
      <dgm:t>
        <a:bodyPr/>
        <a:lstStyle/>
        <a:p>
          <a:endParaRPr lang="fr-FR"/>
        </a:p>
      </dgm:t>
    </dgm:pt>
    <dgm:pt modelId="{BBA7D5BF-DE60-4FC9-8EEA-62BDD214B9E5}">
      <dgm:prSet phldrT="[Texte]"/>
      <dgm:spPr/>
      <dgm:t>
        <a:bodyPr/>
        <a:lstStyle/>
        <a:p>
          <a:r>
            <a:rPr lang="fr-FR" dirty="0"/>
            <a:t>Validation de la demande par la Plateforme</a:t>
          </a:r>
        </a:p>
      </dgm:t>
    </dgm:pt>
    <dgm:pt modelId="{A2C6CD66-C1E2-4666-B2BB-5F509C1D78AC}" type="parTrans" cxnId="{A8AA8CD1-157C-4B90-8548-3B31C10AE47C}">
      <dgm:prSet/>
      <dgm:spPr/>
      <dgm:t>
        <a:bodyPr/>
        <a:lstStyle/>
        <a:p>
          <a:endParaRPr lang="fr-FR"/>
        </a:p>
      </dgm:t>
    </dgm:pt>
    <dgm:pt modelId="{635913BF-FB67-45BC-BC1F-5A0D5A943612}" type="sibTrans" cxnId="{A8AA8CD1-157C-4B90-8548-3B31C10AE47C}">
      <dgm:prSet/>
      <dgm:spPr/>
      <dgm:t>
        <a:bodyPr/>
        <a:lstStyle/>
        <a:p>
          <a:endParaRPr lang="fr-FR"/>
        </a:p>
      </dgm:t>
    </dgm:pt>
    <dgm:pt modelId="{4C255168-DABD-4DDC-9232-4520EC43AA04}">
      <dgm:prSet phldrT="[Texte]"/>
      <dgm:spPr/>
      <dgm:t>
        <a:bodyPr/>
        <a:lstStyle/>
        <a:p>
          <a:r>
            <a:rPr lang="fr-FR" dirty="0"/>
            <a:t>EVALUATION</a:t>
          </a:r>
        </a:p>
      </dgm:t>
    </dgm:pt>
    <dgm:pt modelId="{41C26F07-C4B2-4FC5-8BE8-5A07E300A4D4}" type="parTrans" cxnId="{03528229-CDA6-4519-867E-0BC57CFA6FF3}">
      <dgm:prSet/>
      <dgm:spPr/>
      <dgm:t>
        <a:bodyPr/>
        <a:lstStyle/>
        <a:p>
          <a:endParaRPr lang="fr-FR"/>
        </a:p>
      </dgm:t>
    </dgm:pt>
    <dgm:pt modelId="{BE04E1E9-D6C3-4C3C-9258-12B5D7440057}" type="sibTrans" cxnId="{03528229-CDA6-4519-867E-0BC57CFA6FF3}">
      <dgm:prSet/>
      <dgm:spPr/>
      <dgm:t>
        <a:bodyPr/>
        <a:lstStyle/>
        <a:p>
          <a:endParaRPr lang="fr-FR"/>
        </a:p>
      </dgm:t>
    </dgm:pt>
    <dgm:pt modelId="{8AEFAC52-BDA5-40EF-A4D6-12B4CE85D20C}">
      <dgm:prSet phldrT="[Texte]"/>
      <dgm:spPr/>
      <dgm:t>
        <a:bodyPr/>
        <a:lstStyle/>
        <a:p>
          <a:r>
            <a:rPr lang="fr-FR" dirty="0"/>
            <a:t>Mise en œuvre des bilans préconisés</a:t>
          </a:r>
        </a:p>
      </dgm:t>
    </dgm:pt>
    <dgm:pt modelId="{54898FBC-414B-4594-908C-3A8C0C6205F8}" type="parTrans" cxnId="{5063CA74-1B1D-4C59-9659-6F800BF71455}">
      <dgm:prSet/>
      <dgm:spPr/>
      <dgm:t>
        <a:bodyPr/>
        <a:lstStyle/>
        <a:p>
          <a:endParaRPr lang="fr-FR"/>
        </a:p>
      </dgm:t>
    </dgm:pt>
    <dgm:pt modelId="{306824F6-9F31-4FB4-9BFD-A047204A1880}" type="sibTrans" cxnId="{5063CA74-1B1D-4C59-9659-6F800BF71455}">
      <dgm:prSet/>
      <dgm:spPr/>
      <dgm:t>
        <a:bodyPr/>
        <a:lstStyle/>
        <a:p>
          <a:endParaRPr lang="fr-FR"/>
        </a:p>
      </dgm:t>
    </dgm:pt>
    <dgm:pt modelId="{17C59858-5A44-4080-B76D-05D1C21FD7CE}">
      <dgm:prSet phldrT="[Texte]"/>
      <dgm:spPr/>
      <dgm:t>
        <a:bodyPr/>
        <a:lstStyle/>
        <a:p>
          <a:r>
            <a:rPr lang="fr-FR" dirty="0"/>
            <a:t>Synthèse de fin d’évaluation</a:t>
          </a:r>
        </a:p>
      </dgm:t>
    </dgm:pt>
    <dgm:pt modelId="{97C763D3-78E5-4FDA-917F-575EE1557213}" type="parTrans" cxnId="{0EFF0F37-0F7C-4FE4-BCD8-66705825760A}">
      <dgm:prSet/>
      <dgm:spPr/>
      <dgm:t>
        <a:bodyPr/>
        <a:lstStyle/>
        <a:p>
          <a:endParaRPr lang="fr-FR"/>
        </a:p>
      </dgm:t>
    </dgm:pt>
    <dgm:pt modelId="{C29A4A6B-60A4-4E3F-965B-0C8F91073E7F}" type="sibTrans" cxnId="{0EFF0F37-0F7C-4FE4-BCD8-66705825760A}">
      <dgm:prSet/>
      <dgm:spPr/>
      <dgm:t>
        <a:bodyPr/>
        <a:lstStyle/>
        <a:p>
          <a:endParaRPr lang="fr-FR"/>
        </a:p>
      </dgm:t>
    </dgm:pt>
    <dgm:pt modelId="{FE914267-4DAE-46CF-BCB7-5E52EAC3C48F}">
      <dgm:prSet phldrT="[Texte]"/>
      <dgm:spPr/>
      <dgm:t>
        <a:bodyPr/>
        <a:lstStyle/>
        <a:p>
          <a:r>
            <a:rPr lang="fr-FR" dirty="0"/>
            <a:t>INTERVENTIONS</a:t>
          </a:r>
        </a:p>
      </dgm:t>
    </dgm:pt>
    <dgm:pt modelId="{0E61DB9F-98AD-4FE1-BFAE-9175D1C3F10E}" type="parTrans" cxnId="{CB03C9E5-36BB-4855-81D3-08A39FAFA0D8}">
      <dgm:prSet/>
      <dgm:spPr/>
      <dgm:t>
        <a:bodyPr/>
        <a:lstStyle/>
        <a:p>
          <a:endParaRPr lang="fr-FR"/>
        </a:p>
      </dgm:t>
    </dgm:pt>
    <dgm:pt modelId="{05A2241C-AF02-4D81-909E-A91828F47CFB}" type="sibTrans" cxnId="{CB03C9E5-36BB-4855-81D3-08A39FAFA0D8}">
      <dgm:prSet/>
      <dgm:spPr/>
      <dgm:t>
        <a:bodyPr/>
        <a:lstStyle/>
        <a:p>
          <a:endParaRPr lang="fr-FR"/>
        </a:p>
      </dgm:t>
    </dgm:pt>
    <dgm:pt modelId="{9CC07D2F-6D21-4BDA-9F2E-7DC447911F72}">
      <dgm:prSet phldrT="[Texte]"/>
      <dgm:spPr/>
      <dgm:t>
        <a:bodyPr/>
        <a:lstStyle/>
        <a:p>
          <a:r>
            <a:rPr lang="fr-FR" dirty="0"/>
            <a:t>Mise en œuvre du FIP ou par l’équipe plateforme</a:t>
          </a:r>
        </a:p>
      </dgm:t>
    </dgm:pt>
    <dgm:pt modelId="{689B2223-2393-4589-9AF5-23F7051728A8}" type="parTrans" cxnId="{CFE549B6-4BD7-4E52-A03D-3C29679B3DFC}">
      <dgm:prSet/>
      <dgm:spPr/>
      <dgm:t>
        <a:bodyPr/>
        <a:lstStyle/>
        <a:p>
          <a:endParaRPr lang="fr-FR"/>
        </a:p>
      </dgm:t>
    </dgm:pt>
    <dgm:pt modelId="{8B8D5590-95FF-4D7C-9FD4-D69B00E7D2E1}" type="sibTrans" cxnId="{CFE549B6-4BD7-4E52-A03D-3C29679B3DFC}">
      <dgm:prSet/>
      <dgm:spPr/>
      <dgm:t>
        <a:bodyPr/>
        <a:lstStyle/>
        <a:p>
          <a:endParaRPr lang="fr-FR"/>
        </a:p>
      </dgm:t>
    </dgm:pt>
    <dgm:pt modelId="{70833B21-AB01-4EEC-8465-83ACE587A2B4}">
      <dgm:prSet phldrT="[Texte]"/>
      <dgm:spPr/>
      <dgm:t>
        <a:bodyPr/>
        <a:lstStyle/>
        <a:p>
          <a:r>
            <a:rPr lang="fr-FR" dirty="0"/>
            <a:t>Synthèse de mi-parcours</a:t>
          </a:r>
        </a:p>
      </dgm:t>
    </dgm:pt>
    <dgm:pt modelId="{B920F5DA-68E6-41D6-B878-261FCCDC4513}" type="parTrans" cxnId="{FF5155AD-1150-4A97-B226-9BD4227E2638}">
      <dgm:prSet/>
      <dgm:spPr/>
      <dgm:t>
        <a:bodyPr/>
        <a:lstStyle/>
        <a:p>
          <a:endParaRPr lang="fr-FR"/>
        </a:p>
      </dgm:t>
    </dgm:pt>
    <dgm:pt modelId="{9B16E821-8150-4B83-8FAD-F2FB1FD01CEA}" type="sibTrans" cxnId="{FF5155AD-1150-4A97-B226-9BD4227E2638}">
      <dgm:prSet/>
      <dgm:spPr/>
      <dgm:t>
        <a:bodyPr/>
        <a:lstStyle/>
        <a:p>
          <a:endParaRPr lang="fr-FR"/>
        </a:p>
      </dgm:t>
    </dgm:pt>
    <dgm:pt modelId="{A29FF2A3-9F51-4C95-90E1-5C05D4C428DE}">
      <dgm:prSet/>
      <dgm:spPr/>
      <dgm:t>
        <a:bodyPr/>
        <a:lstStyle/>
        <a:p>
          <a:r>
            <a:rPr lang="fr-FR" dirty="0"/>
            <a:t>ORIENTATION</a:t>
          </a:r>
        </a:p>
      </dgm:t>
    </dgm:pt>
    <dgm:pt modelId="{E02FA656-62D9-41E9-98CD-4E2905D6B74A}" type="parTrans" cxnId="{E7B07738-CBF0-43B4-A780-572086D9BA7D}">
      <dgm:prSet/>
      <dgm:spPr/>
      <dgm:t>
        <a:bodyPr/>
        <a:lstStyle/>
        <a:p>
          <a:endParaRPr lang="fr-FR"/>
        </a:p>
      </dgm:t>
    </dgm:pt>
    <dgm:pt modelId="{DE823A4D-6FB1-4169-81F5-633A93AB92C5}" type="sibTrans" cxnId="{E7B07738-CBF0-43B4-A780-572086D9BA7D}">
      <dgm:prSet/>
      <dgm:spPr/>
      <dgm:t>
        <a:bodyPr/>
        <a:lstStyle/>
        <a:p>
          <a:endParaRPr lang="fr-FR"/>
        </a:p>
      </dgm:t>
    </dgm:pt>
    <dgm:pt modelId="{372ACF29-34F0-4811-B314-D4BC47093E07}">
      <dgm:prSet/>
      <dgm:spPr/>
      <dgm:t>
        <a:bodyPr/>
        <a:lstStyle/>
        <a:p>
          <a:r>
            <a:rPr lang="fr-FR" dirty="0"/>
            <a:t>Vers un établissement partenaire constitutif.</a:t>
          </a:r>
        </a:p>
      </dgm:t>
    </dgm:pt>
    <dgm:pt modelId="{F48ECC2E-D007-4A39-A742-059CBEE7EEC7}" type="parTrans" cxnId="{95ABC0AD-E0B5-4A3F-BC2C-6E1B7680A2EF}">
      <dgm:prSet/>
      <dgm:spPr/>
      <dgm:t>
        <a:bodyPr/>
        <a:lstStyle/>
        <a:p>
          <a:endParaRPr lang="fr-FR"/>
        </a:p>
      </dgm:t>
    </dgm:pt>
    <dgm:pt modelId="{D6E7206E-A40D-4D60-82D4-D4D5D9C37F96}" type="sibTrans" cxnId="{95ABC0AD-E0B5-4A3F-BC2C-6E1B7680A2EF}">
      <dgm:prSet/>
      <dgm:spPr/>
      <dgm:t>
        <a:bodyPr/>
        <a:lstStyle/>
        <a:p>
          <a:endParaRPr lang="fr-FR"/>
        </a:p>
      </dgm:t>
    </dgm:pt>
    <dgm:pt modelId="{3152E45F-CD1C-498B-92BB-A812AC046894}">
      <dgm:prSet/>
      <dgm:spPr/>
      <dgm:t>
        <a:bodyPr/>
        <a:lstStyle/>
        <a:p>
          <a:r>
            <a:rPr lang="fr-FR" dirty="0"/>
            <a:t>Via un dossier MDPH</a:t>
          </a:r>
        </a:p>
      </dgm:t>
    </dgm:pt>
    <dgm:pt modelId="{BA05550A-B617-4564-88BE-17CAE342BB3D}" type="parTrans" cxnId="{7D90758D-9DD6-4B63-99BE-924400EB432F}">
      <dgm:prSet/>
      <dgm:spPr/>
      <dgm:t>
        <a:bodyPr/>
        <a:lstStyle/>
        <a:p>
          <a:endParaRPr lang="fr-FR"/>
        </a:p>
      </dgm:t>
    </dgm:pt>
    <dgm:pt modelId="{756AB59E-D0CB-4DF6-B42F-91DEE35987FD}" type="sibTrans" cxnId="{7D90758D-9DD6-4B63-99BE-924400EB432F}">
      <dgm:prSet/>
      <dgm:spPr/>
      <dgm:t>
        <a:bodyPr/>
        <a:lstStyle/>
        <a:p>
          <a:endParaRPr lang="fr-FR"/>
        </a:p>
      </dgm:t>
    </dgm:pt>
    <dgm:pt modelId="{A5054F77-D621-489D-A34C-078AAD718EDD}">
      <dgm:prSet/>
      <dgm:spPr/>
      <dgm:t>
        <a:bodyPr/>
        <a:lstStyle/>
        <a:p>
          <a:r>
            <a:rPr lang="fr-FR" dirty="0"/>
            <a:t>Sans nécessité</a:t>
          </a:r>
        </a:p>
      </dgm:t>
    </dgm:pt>
    <dgm:pt modelId="{A1F7736D-2304-4BA1-9603-2B93968B803D}" type="parTrans" cxnId="{E9A4FE83-C6CA-4A1F-BE03-4A6EFD22932F}">
      <dgm:prSet/>
      <dgm:spPr/>
      <dgm:t>
        <a:bodyPr/>
        <a:lstStyle/>
        <a:p>
          <a:endParaRPr lang="fr-FR"/>
        </a:p>
      </dgm:t>
    </dgm:pt>
    <dgm:pt modelId="{5BD3AAAD-4CED-43BF-B391-9A139D3561E2}" type="sibTrans" cxnId="{E9A4FE83-C6CA-4A1F-BE03-4A6EFD22932F}">
      <dgm:prSet/>
      <dgm:spPr/>
      <dgm:t>
        <a:bodyPr/>
        <a:lstStyle/>
        <a:p>
          <a:endParaRPr lang="fr-FR"/>
        </a:p>
      </dgm:t>
    </dgm:pt>
    <dgm:pt modelId="{C923B474-CD50-4540-97D0-8C527206EA1A}" type="pres">
      <dgm:prSet presAssocID="{BBD5D470-28EB-4AA4-8451-E719FB3E06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47147B5-7ED0-47F1-A21C-5F3A5013B397}" type="pres">
      <dgm:prSet presAssocID="{E61C3121-C488-439A-9670-6DB3FDE8CA89}" presName="composite" presStyleCnt="0"/>
      <dgm:spPr/>
    </dgm:pt>
    <dgm:pt modelId="{C53E2378-7050-4796-8486-0C31748C2C1B}" type="pres">
      <dgm:prSet presAssocID="{E61C3121-C488-439A-9670-6DB3FDE8CA8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CFF4C9-73BE-409D-956E-954537C839A9}" type="pres">
      <dgm:prSet presAssocID="{E61C3121-C488-439A-9670-6DB3FDE8CA8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4BCAC3-7D50-4E06-848D-56694FF07D5A}" type="pres">
      <dgm:prSet presAssocID="{94B3C1E6-94EC-4727-8DBD-D2916A90F4CC}" presName="sp" presStyleCnt="0"/>
      <dgm:spPr/>
    </dgm:pt>
    <dgm:pt modelId="{50886759-0CF2-4A9C-A8F6-D96C27AF1A00}" type="pres">
      <dgm:prSet presAssocID="{4C255168-DABD-4DDC-9232-4520EC43AA04}" presName="composite" presStyleCnt="0"/>
      <dgm:spPr/>
    </dgm:pt>
    <dgm:pt modelId="{8288A315-B995-45EB-A982-ADAA09A430D4}" type="pres">
      <dgm:prSet presAssocID="{4C255168-DABD-4DDC-9232-4520EC43AA0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9043B4-2AD7-42FB-BE25-63B0D4D72260}" type="pres">
      <dgm:prSet presAssocID="{4C255168-DABD-4DDC-9232-4520EC43AA0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96A1F1-D273-42B7-A631-BCF286E9B79A}" type="pres">
      <dgm:prSet presAssocID="{BE04E1E9-D6C3-4C3C-9258-12B5D7440057}" presName="sp" presStyleCnt="0"/>
      <dgm:spPr/>
    </dgm:pt>
    <dgm:pt modelId="{39155160-23C0-45BE-9E04-D92D390D94D1}" type="pres">
      <dgm:prSet presAssocID="{FE914267-4DAE-46CF-BCB7-5E52EAC3C48F}" presName="composite" presStyleCnt="0"/>
      <dgm:spPr/>
    </dgm:pt>
    <dgm:pt modelId="{F55A6856-635A-40DB-B0C8-630DE7EC3459}" type="pres">
      <dgm:prSet presAssocID="{FE914267-4DAE-46CF-BCB7-5E52EAC3C48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01A80B-1630-4334-96BC-3CD15F05FD87}" type="pres">
      <dgm:prSet presAssocID="{FE914267-4DAE-46CF-BCB7-5E52EAC3C48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55F7A0-C4BE-4B90-A50B-69CE321CD21D}" type="pres">
      <dgm:prSet presAssocID="{05A2241C-AF02-4D81-909E-A91828F47CFB}" presName="sp" presStyleCnt="0"/>
      <dgm:spPr/>
    </dgm:pt>
    <dgm:pt modelId="{F495AACB-DD78-4DF5-A52C-34576D76AE1D}" type="pres">
      <dgm:prSet presAssocID="{A29FF2A3-9F51-4C95-90E1-5C05D4C428DE}" presName="composite" presStyleCnt="0"/>
      <dgm:spPr/>
    </dgm:pt>
    <dgm:pt modelId="{E4DB59CC-4488-4C41-9B11-256A1BAA9719}" type="pres">
      <dgm:prSet presAssocID="{A29FF2A3-9F51-4C95-90E1-5C05D4C428D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A76EFE-9643-4D3C-AD8C-48267C17DA94}" type="pres">
      <dgm:prSet presAssocID="{A29FF2A3-9F51-4C95-90E1-5C05D4C428D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7B07738-CBF0-43B4-A780-572086D9BA7D}" srcId="{BBD5D470-28EB-4AA4-8451-E719FB3E0692}" destId="{A29FF2A3-9F51-4C95-90E1-5C05D4C428DE}" srcOrd="3" destOrd="0" parTransId="{E02FA656-62D9-41E9-98CD-4E2905D6B74A}" sibTransId="{DE823A4D-6FB1-4169-81F5-633A93AB92C5}"/>
    <dgm:cxn modelId="{7D90758D-9DD6-4B63-99BE-924400EB432F}" srcId="{A29FF2A3-9F51-4C95-90E1-5C05D4C428DE}" destId="{3152E45F-CD1C-498B-92BB-A812AC046894}" srcOrd="1" destOrd="0" parTransId="{BA05550A-B617-4564-88BE-17CAE342BB3D}" sibTransId="{756AB59E-D0CB-4DF6-B42F-91DEE35987FD}"/>
    <dgm:cxn modelId="{1E8BE4FF-6238-47A1-AB99-1E36360F4F0B}" srcId="{E61C3121-C488-439A-9670-6DB3FDE8CA89}" destId="{87EFABED-EB32-41C0-BAA3-ABC0F258CC07}" srcOrd="0" destOrd="0" parTransId="{FC3C618F-9484-41F6-B72B-2AB574F3C30A}" sibTransId="{711408CF-0A96-4FCD-8801-15CD9A1217AE}"/>
    <dgm:cxn modelId="{0EFF0F37-0F7C-4FE4-BCD8-66705825760A}" srcId="{4C255168-DABD-4DDC-9232-4520EC43AA04}" destId="{17C59858-5A44-4080-B76D-05D1C21FD7CE}" srcOrd="1" destOrd="0" parTransId="{97C763D3-78E5-4FDA-917F-575EE1557213}" sibTransId="{C29A4A6B-60A4-4E3F-965B-0C8F91073E7F}"/>
    <dgm:cxn modelId="{A8AA8CD1-157C-4B90-8548-3B31C10AE47C}" srcId="{E61C3121-C488-439A-9670-6DB3FDE8CA89}" destId="{BBA7D5BF-DE60-4FC9-8EEA-62BDD214B9E5}" srcOrd="1" destOrd="0" parTransId="{A2C6CD66-C1E2-4666-B2BB-5F509C1D78AC}" sibTransId="{635913BF-FB67-45BC-BC1F-5A0D5A943612}"/>
    <dgm:cxn modelId="{F48FB481-2D1A-4C02-96A6-6CBB89F162EF}" type="presOf" srcId="{87EFABED-EB32-41C0-BAA3-ABC0F258CC07}" destId="{54CFF4C9-73BE-409D-956E-954537C839A9}" srcOrd="0" destOrd="0" presId="urn:microsoft.com/office/officeart/2005/8/layout/chevron2"/>
    <dgm:cxn modelId="{341DABD0-1449-4C7B-8C21-697EE81D55BB}" type="presOf" srcId="{BBD5D470-28EB-4AA4-8451-E719FB3E0692}" destId="{C923B474-CD50-4540-97D0-8C527206EA1A}" srcOrd="0" destOrd="0" presId="urn:microsoft.com/office/officeart/2005/8/layout/chevron2"/>
    <dgm:cxn modelId="{03528229-CDA6-4519-867E-0BC57CFA6FF3}" srcId="{BBD5D470-28EB-4AA4-8451-E719FB3E0692}" destId="{4C255168-DABD-4DDC-9232-4520EC43AA04}" srcOrd="1" destOrd="0" parTransId="{41C26F07-C4B2-4FC5-8BE8-5A07E300A4D4}" sibTransId="{BE04E1E9-D6C3-4C3C-9258-12B5D7440057}"/>
    <dgm:cxn modelId="{8D91FDCA-C820-4223-874C-F9BDB18F6EE5}" type="presOf" srcId="{A5054F77-D621-489D-A34C-078AAD718EDD}" destId="{34A76EFE-9643-4D3C-AD8C-48267C17DA94}" srcOrd="0" destOrd="2" presId="urn:microsoft.com/office/officeart/2005/8/layout/chevron2"/>
    <dgm:cxn modelId="{0B539CF9-5637-4ECB-A1F3-CA02EA248C15}" type="presOf" srcId="{BBA7D5BF-DE60-4FC9-8EEA-62BDD214B9E5}" destId="{54CFF4C9-73BE-409D-956E-954537C839A9}" srcOrd="0" destOrd="1" presId="urn:microsoft.com/office/officeart/2005/8/layout/chevron2"/>
    <dgm:cxn modelId="{D7353C13-B2FA-4641-8C8D-63D2BAB4A5D8}" type="presOf" srcId="{A29FF2A3-9F51-4C95-90E1-5C05D4C428DE}" destId="{E4DB59CC-4488-4C41-9B11-256A1BAA9719}" srcOrd="0" destOrd="0" presId="urn:microsoft.com/office/officeart/2005/8/layout/chevron2"/>
    <dgm:cxn modelId="{0AA6C11E-93DB-49BD-949D-5DA4514E27A2}" type="presOf" srcId="{8AEFAC52-BDA5-40EF-A4D6-12B4CE85D20C}" destId="{1B9043B4-2AD7-42FB-BE25-63B0D4D72260}" srcOrd="0" destOrd="0" presId="urn:microsoft.com/office/officeart/2005/8/layout/chevron2"/>
    <dgm:cxn modelId="{5063CA74-1B1D-4C59-9659-6F800BF71455}" srcId="{4C255168-DABD-4DDC-9232-4520EC43AA04}" destId="{8AEFAC52-BDA5-40EF-A4D6-12B4CE85D20C}" srcOrd="0" destOrd="0" parTransId="{54898FBC-414B-4594-908C-3A8C0C6205F8}" sibTransId="{306824F6-9F31-4FB4-9BFD-A047204A1880}"/>
    <dgm:cxn modelId="{C5F419E0-741B-4DDE-8360-F283C770655B}" type="presOf" srcId="{3152E45F-CD1C-498B-92BB-A812AC046894}" destId="{34A76EFE-9643-4D3C-AD8C-48267C17DA94}" srcOrd="0" destOrd="1" presId="urn:microsoft.com/office/officeart/2005/8/layout/chevron2"/>
    <dgm:cxn modelId="{CFE549B6-4BD7-4E52-A03D-3C29679B3DFC}" srcId="{FE914267-4DAE-46CF-BCB7-5E52EAC3C48F}" destId="{9CC07D2F-6D21-4BDA-9F2E-7DC447911F72}" srcOrd="0" destOrd="0" parTransId="{689B2223-2393-4589-9AF5-23F7051728A8}" sibTransId="{8B8D5590-95FF-4D7C-9FD4-D69B00E7D2E1}"/>
    <dgm:cxn modelId="{FF5155AD-1150-4A97-B226-9BD4227E2638}" srcId="{FE914267-4DAE-46CF-BCB7-5E52EAC3C48F}" destId="{70833B21-AB01-4EEC-8465-83ACE587A2B4}" srcOrd="1" destOrd="0" parTransId="{B920F5DA-68E6-41D6-B878-261FCCDC4513}" sibTransId="{9B16E821-8150-4B83-8FAD-F2FB1FD01CEA}"/>
    <dgm:cxn modelId="{A7C27BFC-D583-46CB-8909-13329EA1E542}" type="presOf" srcId="{70833B21-AB01-4EEC-8465-83ACE587A2B4}" destId="{3401A80B-1630-4334-96BC-3CD15F05FD87}" srcOrd="0" destOrd="1" presId="urn:microsoft.com/office/officeart/2005/8/layout/chevron2"/>
    <dgm:cxn modelId="{95ABC0AD-E0B5-4A3F-BC2C-6E1B7680A2EF}" srcId="{A29FF2A3-9F51-4C95-90E1-5C05D4C428DE}" destId="{372ACF29-34F0-4811-B314-D4BC47093E07}" srcOrd="0" destOrd="0" parTransId="{F48ECC2E-D007-4A39-A742-059CBEE7EEC7}" sibTransId="{D6E7206E-A40D-4D60-82D4-D4D5D9C37F96}"/>
    <dgm:cxn modelId="{1260964D-2CB7-4D1B-A352-634456A51E74}" type="presOf" srcId="{E61C3121-C488-439A-9670-6DB3FDE8CA89}" destId="{C53E2378-7050-4796-8486-0C31748C2C1B}" srcOrd="0" destOrd="0" presId="urn:microsoft.com/office/officeart/2005/8/layout/chevron2"/>
    <dgm:cxn modelId="{AA836AE3-9BEE-46C7-A091-87E3D4240646}" type="presOf" srcId="{372ACF29-34F0-4811-B314-D4BC47093E07}" destId="{34A76EFE-9643-4D3C-AD8C-48267C17DA94}" srcOrd="0" destOrd="0" presId="urn:microsoft.com/office/officeart/2005/8/layout/chevron2"/>
    <dgm:cxn modelId="{550FB127-7D18-4CD1-9C66-F63A4D509C4F}" srcId="{BBD5D470-28EB-4AA4-8451-E719FB3E0692}" destId="{E61C3121-C488-439A-9670-6DB3FDE8CA89}" srcOrd="0" destOrd="0" parTransId="{044CC2A2-8DF5-422F-93BE-71411C7FE55A}" sibTransId="{94B3C1E6-94EC-4727-8DBD-D2916A90F4CC}"/>
    <dgm:cxn modelId="{182A33FF-4A60-4803-A0F9-2D3902AADC97}" type="presOf" srcId="{4C255168-DABD-4DDC-9232-4520EC43AA04}" destId="{8288A315-B995-45EB-A982-ADAA09A430D4}" srcOrd="0" destOrd="0" presId="urn:microsoft.com/office/officeart/2005/8/layout/chevron2"/>
    <dgm:cxn modelId="{CB03C9E5-36BB-4855-81D3-08A39FAFA0D8}" srcId="{BBD5D470-28EB-4AA4-8451-E719FB3E0692}" destId="{FE914267-4DAE-46CF-BCB7-5E52EAC3C48F}" srcOrd="2" destOrd="0" parTransId="{0E61DB9F-98AD-4FE1-BFAE-9175D1C3F10E}" sibTransId="{05A2241C-AF02-4D81-909E-A91828F47CFB}"/>
    <dgm:cxn modelId="{439B2291-D3C1-41AD-9F66-086B0988550C}" type="presOf" srcId="{9CC07D2F-6D21-4BDA-9F2E-7DC447911F72}" destId="{3401A80B-1630-4334-96BC-3CD15F05FD87}" srcOrd="0" destOrd="0" presId="urn:microsoft.com/office/officeart/2005/8/layout/chevron2"/>
    <dgm:cxn modelId="{E9A4FE83-C6CA-4A1F-BE03-4A6EFD22932F}" srcId="{A29FF2A3-9F51-4C95-90E1-5C05D4C428DE}" destId="{A5054F77-D621-489D-A34C-078AAD718EDD}" srcOrd="2" destOrd="0" parTransId="{A1F7736D-2304-4BA1-9603-2B93968B803D}" sibTransId="{5BD3AAAD-4CED-43BF-B391-9A139D3561E2}"/>
    <dgm:cxn modelId="{2818C925-E1E6-4FFE-B8C5-8EFBFDF522C8}" type="presOf" srcId="{17C59858-5A44-4080-B76D-05D1C21FD7CE}" destId="{1B9043B4-2AD7-42FB-BE25-63B0D4D72260}" srcOrd="0" destOrd="1" presId="urn:microsoft.com/office/officeart/2005/8/layout/chevron2"/>
    <dgm:cxn modelId="{14A61ACB-4672-47FB-A211-5996E58A8AA3}" type="presOf" srcId="{FE914267-4DAE-46CF-BCB7-5E52EAC3C48F}" destId="{F55A6856-635A-40DB-B0C8-630DE7EC3459}" srcOrd="0" destOrd="0" presId="urn:microsoft.com/office/officeart/2005/8/layout/chevron2"/>
    <dgm:cxn modelId="{8753AFFA-1B22-4E07-9836-6F3D686A4CA0}" type="presParOf" srcId="{C923B474-CD50-4540-97D0-8C527206EA1A}" destId="{F47147B5-7ED0-47F1-A21C-5F3A5013B397}" srcOrd="0" destOrd="0" presId="urn:microsoft.com/office/officeart/2005/8/layout/chevron2"/>
    <dgm:cxn modelId="{747C67AE-8E6E-4223-BE86-D61E1C176870}" type="presParOf" srcId="{F47147B5-7ED0-47F1-A21C-5F3A5013B397}" destId="{C53E2378-7050-4796-8486-0C31748C2C1B}" srcOrd="0" destOrd="0" presId="urn:microsoft.com/office/officeart/2005/8/layout/chevron2"/>
    <dgm:cxn modelId="{DF1EC5A7-CEC1-4EA5-8BBD-D4288D5E712B}" type="presParOf" srcId="{F47147B5-7ED0-47F1-A21C-5F3A5013B397}" destId="{54CFF4C9-73BE-409D-956E-954537C839A9}" srcOrd="1" destOrd="0" presId="urn:microsoft.com/office/officeart/2005/8/layout/chevron2"/>
    <dgm:cxn modelId="{0A86C41F-DE72-4C40-859B-5C4C3B6E86D9}" type="presParOf" srcId="{C923B474-CD50-4540-97D0-8C527206EA1A}" destId="{AD4BCAC3-7D50-4E06-848D-56694FF07D5A}" srcOrd="1" destOrd="0" presId="urn:microsoft.com/office/officeart/2005/8/layout/chevron2"/>
    <dgm:cxn modelId="{44BDABBE-70B5-48BC-B4D5-A734327C90D3}" type="presParOf" srcId="{C923B474-CD50-4540-97D0-8C527206EA1A}" destId="{50886759-0CF2-4A9C-A8F6-D96C27AF1A00}" srcOrd="2" destOrd="0" presId="urn:microsoft.com/office/officeart/2005/8/layout/chevron2"/>
    <dgm:cxn modelId="{0445A8B8-6DD6-413A-995E-9CDBFFEBED74}" type="presParOf" srcId="{50886759-0CF2-4A9C-A8F6-D96C27AF1A00}" destId="{8288A315-B995-45EB-A982-ADAA09A430D4}" srcOrd="0" destOrd="0" presId="urn:microsoft.com/office/officeart/2005/8/layout/chevron2"/>
    <dgm:cxn modelId="{CCB86DFE-01B6-4489-A0F1-D98E166BF856}" type="presParOf" srcId="{50886759-0CF2-4A9C-A8F6-D96C27AF1A00}" destId="{1B9043B4-2AD7-42FB-BE25-63B0D4D72260}" srcOrd="1" destOrd="0" presId="urn:microsoft.com/office/officeart/2005/8/layout/chevron2"/>
    <dgm:cxn modelId="{FAF05453-6BC0-45E3-A3C5-6C16C71572F0}" type="presParOf" srcId="{C923B474-CD50-4540-97D0-8C527206EA1A}" destId="{B296A1F1-D273-42B7-A631-BCF286E9B79A}" srcOrd="3" destOrd="0" presId="urn:microsoft.com/office/officeart/2005/8/layout/chevron2"/>
    <dgm:cxn modelId="{4787EF79-B87F-480F-8167-1806FEE44616}" type="presParOf" srcId="{C923B474-CD50-4540-97D0-8C527206EA1A}" destId="{39155160-23C0-45BE-9E04-D92D390D94D1}" srcOrd="4" destOrd="0" presId="urn:microsoft.com/office/officeart/2005/8/layout/chevron2"/>
    <dgm:cxn modelId="{C67394BA-2CFD-4777-A71A-934D213C590F}" type="presParOf" srcId="{39155160-23C0-45BE-9E04-D92D390D94D1}" destId="{F55A6856-635A-40DB-B0C8-630DE7EC3459}" srcOrd="0" destOrd="0" presId="urn:microsoft.com/office/officeart/2005/8/layout/chevron2"/>
    <dgm:cxn modelId="{639E7E45-DA49-49E0-910A-99523E6823E2}" type="presParOf" srcId="{39155160-23C0-45BE-9E04-D92D390D94D1}" destId="{3401A80B-1630-4334-96BC-3CD15F05FD87}" srcOrd="1" destOrd="0" presId="urn:microsoft.com/office/officeart/2005/8/layout/chevron2"/>
    <dgm:cxn modelId="{7920EEEA-475A-43C0-876A-0900610C4AC8}" type="presParOf" srcId="{C923B474-CD50-4540-97D0-8C527206EA1A}" destId="{EC55F7A0-C4BE-4B90-A50B-69CE321CD21D}" srcOrd="5" destOrd="0" presId="urn:microsoft.com/office/officeart/2005/8/layout/chevron2"/>
    <dgm:cxn modelId="{5A5B1CB4-09B1-4804-820D-81BCF67AAB86}" type="presParOf" srcId="{C923B474-CD50-4540-97D0-8C527206EA1A}" destId="{F495AACB-DD78-4DF5-A52C-34576D76AE1D}" srcOrd="6" destOrd="0" presId="urn:microsoft.com/office/officeart/2005/8/layout/chevron2"/>
    <dgm:cxn modelId="{926FC1F8-6301-404D-888C-3FBE48ECB3C9}" type="presParOf" srcId="{F495AACB-DD78-4DF5-A52C-34576D76AE1D}" destId="{E4DB59CC-4488-4C41-9B11-256A1BAA9719}" srcOrd="0" destOrd="0" presId="urn:microsoft.com/office/officeart/2005/8/layout/chevron2"/>
    <dgm:cxn modelId="{BA94BA14-2640-4295-894B-3AB232A02239}" type="presParOf" srcId="{F495AACB-DD78-4DF5-A52C-34576D76AE1D}" destId="{34A76EFE-9643-4D3C-AD8C-48267C17DA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D5D470-28EB-4AA4-8451-E719FB3E0692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E61C3121-C488-439A-9670-6DB3FDE8CA89}">
      <dgm:prSet phldrT="[Texte]"/>
      <dgm:spPr/>
      <dgm:t>
        <a:bodyPr/>
        <a:lstStyle/>
        <a:p>
          <a:r>
            <a:rPr lang="fr-FR" dirty="0"/>
            <a:t>ADRESSAGE</a:t>
          </a:r>
        </a:p>
      </dgm:t>
    </dgm:pt>
    <dgm:pt modelId="{044CC2A2-8DF5-422F-93BE-71411C7FE55A}" type="parTrans" cxnId="{550FB127-7D18-4CD1-9C66-F63A4D509C4F}">
      <dgm:prSet/>
      <dgm:spPr/>
      <dgm:t>
        <a:bodyPr/>
        <a:lstStyle/>
        <a:p>
          <a:endParaRPr lang="fr-FR"/>
        </a:p>
      </dgm:t>
    </dgm:pt>
    <dgm:pt modelId="{94B3C1E6-94EC-4727-8DBD-D2916A90F4CC}" type="sibTrans" cxnId="{550FB127-7D18-4CD1-9C66-F63A4D509C4F}">
      <dgm:prSet/>
      <dgm:spPr/>
      <dgm:t>
        <a:bodyPr/>
        <a:lstStyle/>
        <a:p>
          <a:endParaRPr lang="fr-FR"/>
        </a:p>
      </dgm:t>
    </dgm:pt>
    <dgm:pt modelId="{87EFABED-EB32-41C0-BAA3-ABC0F258CC07}">
      <dgm:prSet phldrT="[Texte]"/>
      <dgm:spPr/>
      <dgm:t>
        <a:bodyPr/>
        <a:lstStyle/>
        <a:p>
          <a:r>
            <a:rPr lang="fr-FR" dirty="0"/>
            <a:t>Adressage strictement par le Médecin pilote</a:t>
          </a:r>
        </a:p>
      </dgm:t>
    </dgm:pt>
    <dgm:pt modelId="{FC3C618F-9484-41F6-B72B-2AB574F3C30A}" type="parTrans" cxnId="{1E8BE4FF-6238-47A1-AB99-1E36360F4F0B}">
      <dgm:prSet/>
      <dgm:spPr/>
      <dgm:t>
        <a:bodyPr/>
        <a:lstStyle/>
        <a:p>
          <a:endParaRPr lang="fr-FR"/>
        </a:p>
      </dgm:t>
    </dgm:pt>
    <dgm:pt modelId="{711408CF-0A96-4FCD-8801-15CD9A1217AE}" type="sibTrans" cxnId="{1E8BE4FF-6238-47A1-AB99-1E36360F4F0B}">
      <dgm:prSet/>
      <dgm:spPr/>
      <dgm:t>
        <a:bodyPr/>
        <a:lstStyle/>
        <a:p>
          <a:endParaRPr lang="fr-FR"/>
        </a:p>
      </dgm:t>
    </dgm:pt>
    <dgm:pt modelId="{BBA7D5BF-DE60-4FC9-8EEA-62BDD214B9E5}">
      <dgm:prSet phldrT="[Texte]"/>
      <dgm:spPr/>
      <dgm:t>
        <a:bodyPr/>
        <a:lstStyle/>
        <a:p>
          <a:r>
            <a:rPr lang="fr-FR" dirty="0"/>
            <a:t>Validation de la demande par la coordination pédiatrique </a:t>
          </a:r>
        </a:p>
      </dgm:t>
    </dgm:pt>
    <dgm:pt modelId="{A2C6CD66-C1E2-4666-B2BB-5F509C1D78AC}" type="parTrans" cxnId="{A8AA8CD1-157C-4B90-8548-3B31C10AE47C}">
      <dgm:prSet/>
      <dgm:spPr/>
      <dgm:t>
        <a:bodyPr/>
        <a:lstStyle/>
        <a:p>
          <a:endParaRPr lang="fr-FR"/>
        </a:p>
      </dgm:t>
    </dgm:pt>
    <dgm:pt modelId="{635913BF-FB67-45BC-BC1F-5A0D5A943612}" type="sibTrans" cxnId="{A8AA8CD1-157C-4B90-8548-3B31C10AE47C}">
      <dgm:prSet/>
      <dgm:spPr/>
      <dgm:t>
        <a:bodyPr/>
        <a:lstStyle/>
        <a:p>
          <a:endParaRPr lang="fr-FR"/>
        </a:p>
      </dgm:t>
    </dgm:pt>
    <dgm:pt modelId="{4C255168-DABD-4DDC-9232-4520EC43AA04}">
      <dgm:prSet phldrT="[Texte]"/>
      <dgm:spPr/>
      <dgm:t>
        <a:bodyPr/>
        <a:lstStyle/>
        <a:p>
          <a:r>
            <a:rPr lang="fr-FR" dirty="0"/>
            <a:t>EVALUATION</a:t>
          </a:r>
        </a:p>
      </dgm:t>
    </dgm:pt>
    <dgm:pt modelId="{41C26F07-C4B2-4FC5-8BE8-5A07E300A4D4}" type="parTrans" cxnId="{03528229-CDA6-4519-867E-0BC57CFA6FF3}">
      <dgm:prSet/>
      <dgm:spPr/>
      <dgm:t>
        <a:bodyPr/>
        <a:lstStyle/>
        <a:p>
          <a:endParaRPr lang="fr-FR"/>
        </a:p>
      </dgm:t>
    </dgm:pt>
    <dgm:pt modelId="{BE04E1E9-D6C3-4C3C-9258-12B5D7440057}" type="sibTrans" cxnId="{03528229-CDA6-4519-867E-0BC57CFA6FF3}">
      <dgm:prSet/>
      <dgm:spPr/>
      <dgm:t>
        <a:bodyPr/>
        <a:lstStyle/>
        <a:p>
          <a:endParaRPr lang="fr-FR"/>
        </a:p>
      </dgm:t>
    </dgm:pt>
    <dgm:pt modelId="{8AEFAC52-BDA5-40EF-A4D6-12B4CE85D20C}">
      <dgm:prSet phldrT="[Texte]"/>
      <dgm:spPr/>
      <dgm:t>
        <a:bodyPr/>
        <a:lstStyle/>
        <a:p>
          <a:r>
            <a:rPr lang="fr-FR" dirty="0"/>
            <a:t>Bilan réalisé par un professionnel en libéral (sauf si déjà réalisé en amont) </a:t>
          </a:r>
        </a:p>
      </dgm:t>
    </dgm:pt>
    <dgm:pt modelId="{54898FBC-414B-4594-908C-3A8C0C6205F8}" type="parTrans" cxnId="{5063CA74-1B1D-4C59-9659-6F800BF71455}">
      <dgm:prSet/>
      <dgm:spPr/>
      <dgm:t>
        <a:bodyPr/>
        <a:lstStyle/>
        <a:p>
          <a:endParaRPr lang="fr-FR"/>
        </a:p>
      </dgm:t>
    </dgm:pt>
    <dgm:pt modelId="{306824F6-9F31-4FB4-9BFD-A047204A1880}" type="sibTrans" cxnId="{5063CA74-1B1D-4C59-9659-6F800BF71455}">
      <dgm:prSet/>
      <dgm:spPr/>
      <dgm:t>
        <a:bodyPr/>
        <a:lstStyle/>
        <a:p>
          <a:endParaRPr lang="fr-FR"/>
        </a:p>
      </dgm:t>
    </dgm:pt>
    <dgm:pt modelId="{FE914267-4DAE-46CF-BCB7-5E52EAC3C48F}">
      <dgm:prSet phldrT="[Texte]"/>
      <dgm:spPr/>
      <dgm:t>
        <a:bodyPr/>
        <a:lstStyle/>
        <a:p>
          <a:r>
            <a:rPr lang="fr-FR" dirty="0"/>
            <a:t>INTERVENTIONS</a:t>
          </a:r>
        </a:p>
      </dgm:t>
    </dgm:pt>
    <dgm:pt modelId="{0E61DB9F-98AD-4FE1-BFAE-9175D1C3F10E}" type="parTrans" cxnId="{CB03C9E5-36BB-4855-81D3-08A39FAFA0D8}">
      <dgm:prSet/>
      <dgm:spPr/>
      <dgm:t>
        <a:bodyPr/>
        <a:lstStyle/>
        <a:p>
          <a:endParaRPr lang="fr-FR"/>
        </a:p>
      </dgm:t>
    </dgm:pt>
    <dgm:pt modelId="{05A2241C-AF02-4D81-909E-A91828F47CFB}" type="sibTrans" cxnId="{CB03C9E5-36BB-4855-81D3-08A39FAFA0D8}">
      <dgm:prSet/>
      <dgm:spPr/>
      <dgm:t>
        <a:bodyPr/>
        <a:lstStyle/>
        <a:p>
          <a:endParaRPr lang="fr-FR"/>
        </a:p>
      </dgm:t>
    </dgm:pt>
    <dgm:pt modelId="{9CC07D2F-6D21-4BDA-9F2E-7DC447911F72}">
      <dgm:prSet phldrT="[Texte]"/>
      <dgm:spPr/>
      <dgm:t>
        <a:bodyPr/>
        <a:lstStyle/>
        <a:p>
          <a:r>
            <a:rPr lang="fr-FR" dirty="0"/>
            <a:t>En fonction des conclusions du bilan, pack de 7 à 10 séances réalisées</a:t>
          </a:r>
        </a:p>
      </dgm:t>
    </dgm:pt>
    <dgm:pt modelId="{689B2223-2393-4589-9AF5-23F7051728A8}" type="parTrans" cxnId="{CFE549B6-4BD7-4E52-A03D-3C29679B3DFC}">
      <dgm:prSet/>
      <dgm:spPr/>
      <dgm:t>
        <a:bodyPr/>
        <a:lstStyle/>
        <a:p>
          <a:endParaRPr lang="fr-FR"/>
        </a:p>
      </dgm:t>
    </dgm:pt>
    <dgm:pt modelId="{8B8D5590-95FF-4D7C-9FD4-D69B00E7D2E1}" type="sibTrans" cxnId="{CFE549B6-4BD7-4E52-A03D-3C29679B3DFC}">
      <dgm:prSet/>
      <dgm:spPr/>
      <dgm:t>
        <a:bodyPr/>
        <a:lstStyle/>
        <a:p>
          <a:endParaRPr lang="fr-FR"/>
        </a:p>
      </dgm:t>
    </dgm:pt>
    <dgm:pt modelId="{A29FF2A3-9F51-4C95-90E1-5C05D4C428DE}">
      <dgm:prSet/>
      <dgm:spPr/>
      <dgm:t>
        <a:bodyPr/>
        <a:lstStyle/>
        <a:p>
          <a:r>
            <a:rPr lang="fr-FR" dirty="0"/>
            <a:t>ORIENTATION</a:t>
          </a:r>
        </a:p>
      </dgm:t>
    </dgm:pt>
    <dgm:pt modelId="{E02FA656-62D9-41E9-98CD-4E2905D6B74A}" type="parTrans" cxnId="{E7B07738-CBF0-43B4-A780-572086D9BA7D}">
      <dgm:prSet/>
      <dgm:spPr/>
      <dgm:t>
        <a:bodyPr/>
        <a:lstStyle/>
        <a:p>
          <a:endParaRPr lang="fr-FR"/>
        </a:p>
      </dgm:t>
    </dgm:pt>
    <dgm:pt modelId="{DE823A4D-6FB1-4169-81F5-633A93AB92C5}" type="sibTrans" cxnId="{E7B07738-CBF0-43B4-A780-572086D9BA7D}">
      <dgm:prSet/>
      <dgm:spPr/>
      <dgm:t>
        <a:bodyPr/>
        <a:lstStyle/>
        <a:p>
          <a:endParaRPr lang="fr-FR"/>
        </a:p>
      </dgm:t>
    </dgm:pt>
    <dgm:pt modelId="{372ACF29-34F0-4811-B314-D4BC47093E07}">
      <dgm:prSet/>
      <dgm:spPr/>
      <dgm:t>
        <a:bodyPr/>
        <a:lstStyle/>
        <a:p>
          <a:r>
            <a:rPr lang="fr-FR" dirty="0"/>
            <a:t>Vers un établissement médico social </a:t>
          </a:r>
        </a:p>
      </dgm:t>
    </dgm:pt>
    <dgm:pt modelId="{F48ECC2E-D007-4A39-A742-059CBEE7EEC7}" type="parTrans" cxnId="{95ABC0AD-E0B5-4A3F-BC2C-6E1B7680A2EF}">
      <dgm:prSet/>
      <dgm:spPr/>
      <dgm:t>
        <a:bodyPr/>
        <a:lstStyle/>
        <a:p>
          <a:endParaRPr lang="fr-FR"/>
        </a:p>
      </dgm:t>
    </dgm:pt>
    <dgm:pt modelId="{D6E7206E-A40D-4D60-82D4-D4D5D9C37F96}" type="sibTrans" cxnId="{95ABC0AD-E0B5-4A3F-BC2C-6E1B7680A2EF}">
      <dgm:prSet/>
      <dgm:spPr/>
      <dgm:t>
        <a:bodyPr/>
        <a:lstStyle/>
        <a:p>
          <a:endParaRPr lang="fr-FR"/>
        </a:p>
      </dgm:t>
    </dgm:pt>
    <dgm:pt modelId="{3152E45F-CD1C-498B-92BB-A812AC046894}">
      <dgm:prSet/>
      <dgm:spPr/>
      <dgm:t>
        <a:bodyPr/>
        <a:lstStyle/>
        <a:p>
          <a:r>
            <a:rPr lang="fr-FR" dirty="0"/>
            <a:t>Possibilité de dossier MDPH, financement prestations extra légales…</a:t>
          </a:r>
        </a:p>
      </dgm:t>
    </dgm:pt>
    <dgm:pt modelId="{BA05550A-B617-4564-88BE-17CAE342BB3D}" type="parTrans" cxnId="{7D90758D-9DD6-4B63-99BE-924400EB432F}">
      <dgm:prSet/>
      <dgm:spPr/>
      <dgm:t>
        <a:bodyPr/>
        <a:lstStyle/>
        <a:p>
          <a:endParaRPr lang="fr-FR"/>
        </a:p>
      </dgm:t>
    </dgm:pt>
    <dgm:pt modelId="{756AB59E-D0CB-4DF6-B42F-91DEE35987FD}" type="sibTrans" cxnId="{7D90758D-9DD6-4B63-99BE-924400EB432F}">
      <dgm:prSet/>
      <dgm:spPr/>
      <dgm:t>
        <a:bodyPr/>
        <a:lstStyle/>
        <a:p>
          <a:endParaRPr lang="fr-FR"/>
        </a:p>
      </dgm:t>
    </dgm:pt>
    <dgm:pt modelId="{A5054F77-D621-489D-A34C-078AAD718EDD}">
      <dgm:prSet/>
      <dgm:spPr/>
      <dgm:t>
        <a:bodyPr/>
        <a:lstStyle/>
        <a:p>
          <a:r>
            <a:rPr lang="fr-FR" dirty="0"/>
            <a:t>Sans nécessité</a:t>
          </a:r>
        </a:p>
      </dgm:t>
    </dgm:pt>
    <dgm:pt modelId="{A1F7736D-2304-4BA1-9603-2B93968B803D}" type="parTrans" cxnId="{E9A4FE83-C6CA-4A1F-BE03-4A6EFD22932F}">
      <dgm:prSet/>
      <dgm:spPr/>
      <dgm:t>
        <a:bodyPr/>
        <a:lstStyle/>
        <a:p>
          <a:endParaRPr lang="fr-FR"/>
        </a:p>
      </dgm:t>
    </dgm:pt>
    <dgm:pt modelId="{5BD3AAAD-4CED-43BF-B391-9A139D3561E2}" type="sibTrans" cxnId="{E9A4FE83-C6CA-4A1F-BE03-4A6EFD22932F}">
      <dgm:prSet/>
      <dgm:spPr/>
      <dgm:t>
        <a:bodyPr/>
        <a:lstStyle/>
        <a:p>
          <a:endParaRPr lang="fr-FR"/>
        </a:p>
      </dgm:t>
    </dgm:pt>
    <dgm:pt modelId="{662AC5EB-D534-4586-9E90-D21A035CBC6A}">
      <dgm:prSet phldrT="[Texte]"/>
      <dgm:spPr/>
      <dgm:t>
        <a:bodyPr/>
        <a:lstStyle/>
        <a:p>
          <a:r>
            <a:rPr lang="fr-FR" dirty="0"/>
            <a:t>Ces séances peuvent être étalées sur quelques semaines </a:t>
          </a:r>
        </a:p>
      </dgm:t>
    </dgm:pt>
    <dgm:pt modelId="{7E48F755-BDF5-4E3F-BF40-90E61D3A67DE}" type="parTrans" cxnId="{1B69BF9C-112A-49B2-9614-8E42148B42D3}">
      <dgm:prSet/>
      <dgm:spPr/>
      <dgm:t>
        <a:bodyPr/>
        <a:lstStyle/>
        <a:p>
          <a:endParaRPr lang="fr-FR"/>
        </a:p>
      </dgm:t>
    </dgm:pt>
    <dgm:pt modelId="{57C3885A-A863-44DD-A54F-8FE283BAE22F}" type="sibTrans" cxnId="{1B69BF9C-112A-49B2-9614-8E42148B42D3}">
      <dgm:prSet/>
      <dgm:spPr/>
      <dgm:t>
        <a:bodyPr/>
        <a:lstStyle/>
        <a:p>
          <a:endParaRPr lang="fr-FR"/>
        </a:p>
      </dgm:t>
    </dgm:pt>
    <dgm:pt modelId="{7D844C8A-5E79-416B-89B8-8E71A0842CB8}">
      <dgm:prSet/>
      <dgm:spPr/>
      <dgm:t>
        <a:bodyPr/>
        <a:lstStyle/>
        <a:p>
          <a:r>
            <a:rPr lang="fr-FR" dirty="0"/>
            <a:t>Est faite par le médecin pilote au décours d’une consultation</a:t>
          </a:r>
        </a:p>
      </dgm:t>
    </dgm:pt>
    <dgm:pt modelId="{FBE660F4-72DF-417E-8574-419609F75BD0}" type="parTrans" cxnId="{F1653949-692C-4EC9-BB56-210D243423D4}">
      <dgm:prSet/>
      <dgm:spPr/>
      <dgm:t>
        <a:bodyPr/>
        <a:lstStyle/>
        <a:p>
          <a:endParaRPr lang="fr-FR"/>
        </a:p>
      </dgm:t>
    </dgm:pt>
    <dgm:pt modelId="{27B33883-C23D-408B-97B5-BCFA397E485C}" type="sibTrans" cxnId="{F1653949-692C-4EC9-BB56-210D243423D4}">
      <dgm:prSet/>
      <dgm:spPr/>
      <dgm:t>
        <a:bodyPr/>
        <a:lstStyle/>
        <a:p>
          <a:endParaRPr lang="fr-FR"/>
        </a:p>
      </dgm:t>
    </dgm:pt>
    <dgm:pt modelId="{C923B474-CD50-4540-97D0-8C527206EA1A}" type="pres">
      <dgm:prSet presAssocID="{BBD5D470-28EB-4AA4-8451-E719FB3E06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47147B5-7ED0-47F1-A21C-5F3A5013B397}" type="pres">
      <dgm:prSet presAssocID="{E61C3121-C488-439A-9670-6DB3FDE8CA89}" presName="composite" presStyleCnt="0"/>
      <dgm:spPr/>
    </dgm:pt>
    <dgm:pt modelId="{C53E2378-7050-4796-8486-0C31748C2C1B}" type="pres">
      <dgm:prSet presAssocID="{E61C3121-C488-439A-9670-6DB3FDE8CA8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CFF4C9-73BE-409D-956E-954537C839A9}" type="pres">
      <dgm:prSet presAssocID="{E61C3121-C488-439A-9670-6DB3FDE8CA8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4BCAC3-7D50-4E06-848D-56694FF07D5A}" type="pres">
      <dgm:prSet presAssocID="{94B3C1E6-94EC-4727-8DBD-D2916A90F4CC}" presName="sp" presStyleCnt="0"/>
      <dgm:spPr/>
    </dgm:pt>
    <dgm:pt modelId="{50886759-0CF2-4A9C-A8F6-D96C27AF1A00}" type="pres">
      <dgm:prSet presAssocID="{4C255168-DABD-4DDC-9232-4520EC43AA04}" presName="composite" presStyleCnt="0"/>
      <dgm:spPr/>
    </dgm:pt>
    <dgm:pt modelId="{8288A315-B995-45EB-A982-ADAA09A430D4}" type="pres">
      <dgm:prSet presAssocID="{4C255168-DABD-4DDC-9232-4520EC43AA0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9043B4-2AD7-42FB-BE25-63B0D4D72260}" type="pres">
      <dgm:prSet presAssocID="{4C255168-DABD-4DDC-9232-4520EC43AA0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96A1F1-D273-42B7-A631-BCF286E9B79A}" type="pres">
      <dgm:prSet presAssocID="{BE04E1E9-D6C3-4C3C-9258-12B5D7440057}" presName="sp" presStyleCnt="0"/>
      <dgm:spPr/>
    </dgm:pt>
    <dgm:pt modelId="{39155160-23C0-45BE-9E04-D92D390D94D1}" type="pres">
      <dgm:prSet presAssocID="{FE914267-4DAE-46CF-BCB7-5E52EAC3C48F}" presName="composite" presStyleCnt="0"/>
      <dgm:spPr/>
    </dgm:pt>
    <dgm:pt modelId="{F55A6856-635A-40DB-B0C8-630DE7EC3459}" type="pres">
      <dgm:prSet presAssocID="{FE914267-4DAE-46CF-BCB7-5E52EAC3C48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01A80B-1630-4334-96BC-3CD15F05FD87}" type="pres">
      <dgm:prSet presAssocID="{FE914267-4DAE-46CF-BCB7-5E52EAC3C48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55F7A0-C4BE-4B90-A50B-69CE321CD21D}" type="pres">
      <dgm:prSet presAssocID="{05A2241C-AF02-4D81-909E-A91828F47CFB}" presName="sp" presStyleCnt="0"/>
      <dgm:spPr/>
    </dgm:pt>
    <dgm:pt modelId="{F495AACB-DD78-4DF5-A52C-34576D76AE1D}" type="pres">
      <dgm:prSet presAssocID="{A29FF2A3-9F51-4C95-90E1-5C05D4C428DE}" presName="composite" presStyleCnt="0"/>
      <dgm:spPr/>
    </dgm:pt>
    <dgm:pt modelId="{E4DB59CC-4488-4C41-9B11-256A1BAA9719}" type="pres">
      <dgm:prSet presAssocID="{A29FF2A3-9F51-4C95-90E1-5C05D4C428D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A76EFE-9643-4D3C-AD8C-48267C17DA94}" type="pres">
      <dgm:prSet presAssocID="{A29FF2A3-9F51-4C95-90E1-5C05D4C428D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7B07738-CBF0-43B4-A780-572086D9BA7D}" srcId="{BBD5D470-28EB-4AA4-8451-E719FB3E0692}" destId="{A29FF2A3-9F51-4C95-90E1-5C05D4C428DE}" srcOrd="3" destOrd="0" parTransId="{E02FA656-62D9-41E9-98CD-4E2905D6B74A}" sibTransId="{DE823A4D-6FB1-4169-81F5-633A93AB92C5}"/>
    <dgm:cxn modelId="{7D90758D-9DD6-4B63-99BE-924400EB432F}" srcId="{A29FF2A3-9F51-4C95-90E1-5C05D4C428DE}" destId="{3152E45F-CD1C-498B-92BB-A812AC046894}" srcOrd="2" destOrd="0" parTransId="{BA05550A-B617-4564-88BE-17CAE342BB3D}" sibTransId="{756AB59E-D0CB-4DF6-B42F-91DEE35987FD}"/>
    <dgm:cxn modelId="{1E8BE4FF-6238-47A1-AB99-1E36360F4F0B}" srcId="{E61C3121-C488-439A-9670-6DB3FDE8CA89}" destId="{87EFABED-EB32-41C0-BAA3-ABC0F258CC07}" srcOrd="0" destOrd="0" parTransId="{FC3C618F-9484-41F6-B72B-2AB574F3C30A}" sibTransId="{711408CF-0A96-4FCD-8801-15CD9A1217AE}"/>
    <dgm:cxn modelId="{A8AA8CD1-157C-4B90-8548-3B31C10AE47C}" srcId="{E61C3121-C488-439A-9670-6DB3FDE8CA89}" destId="{BBA7D5BF-DE60-4FC9-8EEA-62BDD214B9E5}" srcOrd="1" destOrd="0" parTransId="{A2C6CD66-C1E2-4666-B2BB-5F509C1D78AC}" sibTransId="{635913BF-FB67-45BC-BC1F-5A0D5A943612}"/>
    <dgm:cxn modelId="{F48FB481-2D1A-4C02-96A6-6CBB89F162EF}" type="presOf" srcId="{87EFABED-EB32-41C0-BAA3-ABC0F258CC07}" destId="{54CFF4C9-73BE-409D-956E-954537C839A9}" srcOrd="0" destOrd="0" presId="urn:microsoft.com/office/officeart/2005/8/layout/chevron2"/>
    <dgm:cxn modelId="{341DABD0-1449-4C7B-8C21-697EE81D55BB}" type="presOf" srcId="{BBD5D470-28EB-4AA4-8451-E719FB3E0692}" destId="{C923B474-CD50-4540-97D0-8C527206EA1A}" srcOrd="0" destOrd="0" presId="urn:microsoft.com/office/officeart/2005/8/layout/chevron2"/>
    <dgm:cxn modelId="{03528229-CDA6-4519-867E-0BC57CFA6FF3}" srcId="{BBD5D470-28EB-4AA4-8451-E719FB3E0692}" destId="{4C255168-DABD-4DDC-9232-4520EC43AA04}" srcOrd="1" destOrd="0" parTransId="{41C26F07-C4B2-4FC5-8BE8-5A07E300A4D4}" sibTransId="{BE04E1E9-D6C3-4C3C-9258-12B5D7440057}"/>
    <dgm:cxn modelId="{080789F7-2B30-4D64-8CD6-115FB976D344}" type="presOf" srcId="{7D844C8A-5E79-416B-89B8-8E71A0842CB8}" destId="{34A76EFE-9643-4D3C-AD8C-48267C17DA94}" srcOrd="0" destOrd="0" presId="urn:microsoft.com/office/officeart/2005/8/layout/chevron2"/>
    <dgm:cxn modelId="{1B69BF9C-112A-49B2-9614-8E42148B42D3}" srcId="{FE914267-4DAE-46CF-BCB7-5E52EAC3C48F}" destId="{662AC5EB-D534-4586-9E90-D21A035CBC6A}" srcOrd="1" destOrd="0" parTransId="{7E48F755-BDF5-4E3F-BF40-90E61D3A67DE}" sibTransId="{57C3885A-A863-44DD-A54F-8FE283BAE22F}"/>
    <dgm:cxn modelId="{8D91FDCA-C820-4223-874C-F9BDB18F6EE5}" type="presOf" srcId="{A5054F77-D621-489D-A34C-078AAD718EDD}" destId="{34A76EFE-9643-4D3C-AD8C-48267C17DA94}" srcOrd="0" destOrd="3" presId="urn:microsoft.com/office/officeart/2005/8/layout/chevron2"/>
    <dgm:cxn modelId="{0B539CF9-5637-4ECB-A1F3-CA02EA248C15}" type="presOf" srcId="{BBA7D5BF-DE60-4FC9-8EEA-62BDD214B9E5}" destId="{54CFF4C9-73BE-409D-956E-954537C839A9}" srcOrd="0" destOrd="1" presId="urn:microsoft.com/office/officeart/2005/8/layout/chevron2"/>
    <dgm:cxn modelId="{D7353C13-B2FA-4641-8C8D-63D2BAB4A5D8}" type="presOf" srcId="{A29FF2A3-9F51-4C95-90E1-5C05D4C428DE}" destId="{E4DB59CC-4488-4C41-9B11-256A1BAA9719}" srcOrd="0" destOrd="0" presId="urn:microsoft.com/office/officeart/2005/8/layout/chevron2"/>
    <dgm:cxn modelId="{0AA6C11E-93DB-49BD-949D-5DA4514E27A2}" type="presOf" srcId="{8AEFAC52-BDA5-40EF-A4D6-12B4CE85D20C}" destId="{1B9043B4-2AD7-42FB-BE25-63B0D4D72260}" srcOrd="0" destOrd="0" presId="urn:microsoft.com/office/officeart/2005/8/layout/chevron2"/>
    <dgm:cxn modelId="{5063CA74-1B1D-4C59-9659-6F800BF71455}" srcId="{4C255168-DABD-4DDC-9232-4520EC43AA04}" destId="{8AEFAC52-BDA5-40EF-A4D6-12B4CE85D20C}" srcOrd="0" destOrd="0" parTransId="{54898FBC-414B-4594-908C-3A8C0C6205F8}" sibTransId="{306824F6-9F31-4FB4-9BFD-A047204A1880}"/>
    <dgm:cxn modelId="{C5F419E0-741B-4DDE-8360-F283C770655B}" type="presOf" srcId="{3152E45F-CD1C-498B-92BB-A812AC046894}" destId="{34A76EFE-9643-4D3C-AD8C-48267C17DA94}" srcOrd="0" destOrd="2" presId="urn:microsoft.com/office/officeart/2005/8/layout/chevron2"/>
    <dgm:cxn modelId="{CFE549B6-4BD7-4E52-A03D-3C29679B3DFC}" srcId="{FE914267-4DAE-46CF-BCB7-5E52EAC3C48F}" destId="{9CC07D2F-6D21-4BDA-9F2E-7DC447911F72}" srcOrd="0" destOrd="0" parTransId="{689B2223-2393-4589-9AF5-23F7051728A8}" sibTransId="{8B8D5590-95FF-4D7C-9FD4-D69B00E7D2E1}"/>
    <dgm:cxn modelId="{95ABC0AD-E0B5-4A3F-BC2C-6E1B7680A2EF}" srcId="{A29FF2A3-9F51-4C95-90E1-5C05D4C428DE}" destId="{372ACF29-34F0-4811-B314-D4BC47093E07}" srcOrd="1" destOrd="0" parTransId="{F48ECC2E-D007-4A39-A742-059CBEE7EEC7}" sibTransId="{D6E7206E-A40D-4D60-82D4-D4D5D9C37F96}"/>
    <dgm:cxn modelId="{1260964D-2CB7-4D1B-A352-634456A51E74}" type="presOf" srcId="{E61C3121-C488-439A-9670-6DB3FDE8CA89}" destId="{C53E2378-7050-4796-8486-0C31748C2C1B}" srcOrd="0" destOrd="0" presId="urn:microsoft.com/office/officeart/2005/8/layout/chevron2"/>
    <dgm:cxn modelId="{F1653949-692C-4EC9-BB56-210D243423D4}" srcId="{A29FF2A3-9F51-4C95-90E1-5C05D4C428DE}" destId="{7D844C8A-5E79-416B-89B8-8E71A0842CB8}" srcOrd="0" destOrd="0" parTransId="{FBE660F4-72DF-417E-8574-419609F75BD0}" sibTransId="{27B33883-C23D-408B-97B5-BCFA397E485C}"/>
    <dgm:cxn modelId="{AA836AE3-9BEE-46C7-A091-87E3D4240646}" type="presOf" srcId="{372ACF29-34F0-4811-B314-D4BC47093E07}" destId="{34A76EFE-9643-4D3C-AD8C-48267C17DA94}" srcOrd="0" destOrd="1" presId="urn:microsoft.com/office/officeart/2005/8/layout/chevron2"/>
    <dgm:cxn modelId="{550FB127-7D18-4CD1-9C66-F63A4D509C4F}" srcId="{BBD5D470-28EB-4AA4-8451-E719FB3E0692}" destId="{E61C3121-C488-439A-9670-6DB3FDE8CA89}" srcOrd="0" destOrd="0" parTransId="{044CC2A2-8DF5-422F-93BE-71411C7FE55A}" sibTransId="{94B3C1E6-94EC-4727-8DBD-D2916A90F4CC}"/>
    <dgm:cxn modelId="{182A33FF-4A60-4803-A0F9-2D3902AADC97}" type="presOf" srcId="{4C255168-DABD-4DDC-9232-4520EC43AA04}" destId="{8288A315-B995-45EB-A982-ADAA09A430D4}" srcOrd="0" destOrd="0" presId="urn:microsoft.com/office/officeart/2005/8/layout/chevron2"/>
    <dgm:cxn modelId="{915EED40-F6F1-4908-AB01-C903EB348435}" type="presOf" srcId="{662AC5EB-D534-4586-9E90-D21A035CBC6A}" destId="{3401A80B-1630-4334-96BC-3CD15F05FD87}" srcOrd="0" destOrd="1" presId="urn:microsoft.com/office/officeart/2005/8/layout/chevron2"/>
    <dgm:cxn modelId="{CB03C9E5-36BB-4855-81D3-08A39FAFA0D8}" srcId="{BBD5D470-28EB-4AA4-8451-E719FB3E0692}" destId="{FE914267-4DAE-46CF-BCB7-5E52EAC3C48F}" srcOrd="2" destOrd="0" parTransId="{0E61DB9F-98AD-4FE1-BFAE-9175D1C3F10E}" sibTransId="{05A2241C-AF02-4D81-909E-A91828F47CFB}"/>
    <dgm:cxn modelId="{439B2291-D3C1-41AD-9F66-086B0988550C}" type="presOf" srcId="{9CC07D2F-6D21-4BDA-9F2E-7DC447911F72}" destId="{3401A80B-1630-4334-96BC-3CD15F05FD87}" srcOrd="0" destOrd="0" presId="urn:microsoft.com/office/officeart/2005/8/layout/chevron2"/>
    <dgm:cxn modelId="{E9A4FE83-C6CA-4A1F-BE03-4A6EFD22932F}" srcId="{A29FF2A3-9F51-4C95-90E1-5C05D4C428DE}" destId="{A5054F77-D621-489D-A34C-078AAD718EDD}" srcOrd="3" destOrd="0" parTransId="{A1F7736D-2304-4BA1-9603-2B93968B803D}" sibTransId="{5BD3AAAD-4CED-43BF-B391-9A139D3561E2}"/>
    <dgm:cxn modelId="{14A61ACB-4672-47FB-A211-5996E58A8AA3}" type="presOf" srcId="{FE914267-4DAE-46CF-BCB7-5E52EAC3C48F}" destId="{F55A6856-635A-40DB-B0C8-630DE7EC3459}" srcOrd="0" destOrd="0" presId="urn:microsoft.com/office/officeart/2005/8/layout/chevron2"/>
    <dgm:cxn modelId="{8753AFFA-1B22-4E07-9836-6F3D686A4CA0}" type="presParOf" srcId="{C923B474-CD50-4540-97D0-8C527206EA1A}" destId="{F47147B5-7ED0-47F1-A21C-5F3A5013B397}" srcOrd="0" destOrd="0" presId="urn:microsoft.com/office/officeart/2005/8/layout/chevron2"/>
    <dgm:cxn modelId="{747C67AE-8E6E-4223-BE86-D61E1C176870}" type="presParOf" srcId="{F47147B5-7ED0-47F1-A21C-5F3A5013B397}" destId="{C53E2378-7050-4796-8486-0C31748C2C1B}" srcOrd="0" destOrd="0" presId="urn:microsoft.com/office/officeart/2005/8/layout/chevron2"/>
    <dgm:cxn modelId="{DF1EC5A7-CEC1-4EA5-8BBD-D4288D5E712B}" type="presParOf" srcId="{F47147B5-7ED0-47F1-A21C-5F3A5013B397}" destId="{54CFF4C9-73BE-409D-956E-954537C839A9}" srcOrd="1" destOrd="0" presId="urn:microsoft.com/office/officeart/2005/8/layout/chevron2"/>
    <dgm:cxn modelId="{0A86C41F-DE72-4C40-859B-5C4C3B6E86D9}" type="presParOf" srcId="{C923B474-CD50-4540-97D0-8C527206EA1A}" destId="{AD4BCAC3-7D50-4E06-848D-56694FF07D5A}" srcOrd="1" destOrd="0" presId="urn:microsoft.com/office/officeart/2005/8/layout/chevron2"/>
    <dgm:cxn modelId="{44BDABBE-70B5-48BC-B4D5-A734327C90D3}" type="presParOf" srcId="{C923B474-CD50-4540-97D0-8C527206EA1A}" destId="{50886759-0CF2-4A9C-A8F6-D96C27AF1A00}" srcOrd="2" destOrd="0" presId="urn:microsoft.com/office/officeart/2005/8/layout/chevron2"/>
    <dgm:cxn modelId="{0445A8B8-6DD6-413A-995E-9CDBFFEBED74}" type="presParOf" srcId="{50886759-0CF2-4A9C-A8F6-D96C27AF1A00}" destId="{8288A315-B995-45EB-A982-ADAA09A430D4}" srcOrd="0" destOrd="0" presId="urn:microsoft.com/office/officeart/2005/8/layout/chevron2"/>
    <dgm:cxn modelId="{CCB86DFE-01B6-4489-A0F1-D98E166BF856}" type="presParOf" srcId="{50886759-0CF2-4A9C-A8F6-D96C27AF1A00}" destId="{1B9043B4-2AD7-42FB-BE25-63B0D4D72260}" srcOrd="1" destOrd="0" presId="urn:microsoft.com/office/officeart/2005/8/layout/chevron2"/>
    <dgm:cxn modelId="{FAF05453-6BC0-45E3-A3C5-6C16C71572F0}" type="presParOf" srcId="{C923B474-CD50-4540-97D0-8C527206EA1A}" destId="{B296A1F1-D273-42B7-A631-BCF286E9B79A}" srcOrd="3" destOrd="0" presId="urn:microsoft.com/office/officeart/2005/8/layout/chevron2"/>
    <dgm:cxn modelId="{4787EF79-B87F-480F-8167-1806FEE44616}" type="presParOf" srcId="{C923B474-CD50-4540-97D0-8C527206EA1A}" destId="{39155160-23C0-45BE-9E04-D92D390D94D1}" srcOrd="4" destOrd="0" presId="urn:microsoft.com/office/officeart/2005/8/layout/chevron2"/>
    <dgm:cxn modelId="{C67394BA-2CFD-4777-A71A-934D213C590F}" type="presParOf" srcId="{39155160-23C0-45BE-9E04-D92D390D94D1}" destId="{F55A6856-635A-40DB-B0C8-630DE7EC3459}" srcOrd="0" destOrd="0" presId="urn:microsoft.com/office/officeart/2005/8/layout/chevron2"/>
    <dgm:cxn modelId="{639E7E45-DA49-49E0-910A-99523E6823E2}" type="presParOf" srcId="{39155160-23C0-45BE-9E04-D92D390D94D1}" destId="{3401A80B-1630-4334-96BC-3CD15F05FD87}" srcOrd="1" destOrd="0" presId="urn:microsoft.com/office/officeart/2005/8/layout/chevron2"/>
    <dgm:cxn modelId="{7920EEEA-475A-43C0-876A-0900610C4AC8}" type="presParOf" srcId="{C923B474-CD50-4540-97D0-8C527206EA1A}" destId="{EC55F7A0-C4BE-4B90-A50B-69CE321CD21D}" srcOrd="5" destOrd="0" presId="urn:microsoft.com/office/officeart/2005/8/layout/chevron2"/>
    <dgm:cxn modelId="{5A5B1CB4-09B1-4804-820D-81BCF67AAB86}" type="presParOf" srcId="{C923B474-CD50-4540-97D0-8C527206EA1A}" destId="{F495AACB-DD78-4DF5-A52C-34576D76AE1D}" srcOrd="6" destOrd="0" presId="urn:microsoft.com/office/officeart/2005/8/layout/chevron2"/>
    <dgm:cxn modelId="{926FC1F8-6301-404D-888C-3FBE48ECB3C9}" type="presParOf" srcId="{F495AACB-DD78-4DF5-A52C-34576D76AE1D}" destId="{E4DB59CC-4488-4C41-9B11-256A1BAA9719}" srcOrd="0" destOrd="0" presId="urn:microsoft.com/office/officeart/2005/8/layout/chevron2"/>
    <dgm:cxn modelId="{BA94BA14-2640-4295-894B-3AB232A02239}" type="presParOf" srcId="{F495AACB-DD78-4DF5-A52C-34576D76AE1D}" destId="{34A76EFE-9643-4D3C-AD8C-48267C17DA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72315-BB99-4E7A-A913-A62B484CB2EF}">
      <dsp:nvSpPr>
        <dsp:cNvPr id="0" name=""/>
        <dsp:cNvSpPr/>
      </dsp:nvSpPr>
      <dsp:spPr>
        <a:xfrm rot="16200000">
          <a:off x="-962834" y="963879"/>
          <a:ext cx="4644188" cy="2716430"/>
        </a:xfrm>
        <a:prstGeom prst="flowChartManualOperation">
          <a:avLst/>
        </a:prstGeom>
        <a:solidFill>
          <a:srgbClr val="2036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38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1"/>
              </a:solidFill>
              <a:latin typeface="Arial"/>
            </a:rPr>
            <a:t>Appui aux professionnels de 1</a:t>
          </a:r>
          <a:r>
            <a:rPr lang="fr-FR" sz="1600" b="1" kern="1200" baseline="30000" dirty="0">
              <a:solidFill>
                <a:schemeClr val="bg1"/>
              </a:solidFill>
              <a:latin typeface="Arial"/>
            </a:rPr>
            <a:t>ère</a:t>
          </a:r>
          <a:r>
            <a:rPr lang="fr-FR" sz="1600" b="1" kern="1200" dirty="0">
              <a:solidFill>
                <a:schemeClr val="bg1"/>
              </a:solidFill>
              <a:latin typeface="Arial"/>
            </a:rPr>
            <a:t> ligne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Sensibilisation au dépistage précoce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Réponse téléphonique en cas de doute d’un médecin ou d’une structure</a:t>
          </a:r>
        </a:p>
      </dsp:txBody>
      <dsp:txXfrm rot="5400000">
        <a:off x="1045" y="928838"/>
        <a:ext cx="2716430" cy="2786512"/>
      </dsp:txXfrm>
    </dsp:sp>
    <dsp:sp modelId="{25EDA1B0-9510-4A87-8FE0-42896A858901}">
      <dsp:nvSpPr>
        <dsp:cNvPr id="0" name=""/>
        <dsp:cNvSpPr/>
      </dsp:nvSpPr>
      <dsp:spPr>
        <a:xfrm rot="16200000">
          <a:off x="1957328" y="963879"/>
          <a:ext cx="4644188" cy="2716430"/>
        </a:xfrm>
        <a:prstGeom prst="flowChartManualOperati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38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1"/>
              </a:solidFill>
              <a:latin typeface="Arial"/>
            </a:rPr>
            <a:t>L’accompagnement et les interventions pluridisciplinaires auprès des enfants et des familles</a:t>
          </a:r>
          <a:endParaRPr lang="fr-FR" sz="16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Proposition d’une évaluation diagnostique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Soutien de la famille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Elaboration et financement de soins (psychomot / ergo / psychologues)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Constitution du dossier MDPH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Orientation de l’enfant à l’issue de la prise en charge par la PCO</a:t>
          </a:r>
        </a:p>
      </dsp:txBody>
      <dsp:txXfrm rot="5400000">
        <a:off x="2921207" y="928838"/>
        <a:ext cx="2716430" cy="2786512"/>
      </dsp:txXfrm>
    </dsp:sp>
    <dsp:sp modelId="{6B646C54-F28D-43F4-92A3-8CECFE2F2731}">
      <dsp:nvSpPr>
        <dsp:cNvPr id="0" name=""/>
        <dsp:cNvSpPr/>
      </dsp:nvSpPr>
      <dsp:spPr>
        <a:xfrm rot="16200000">
          <a:off x="4877491" y="963879"/>
          <a:ext cx="4644188" cy="2716430"/>
        </a:xfrm>
        <a:prstGeom prst="flowChartManualOperati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38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1"/>
              </a:solidFill>
              <a:latin typeface="Arial"/>
            </a:rPr>
            <a:t>La coordination des professionnels de santé libéraux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identifier les professionnels libéraux du territoire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Mettre en place la contractualisation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Organiser le partage sécurisée des bilans et CR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Organiser les synthèses pluridisciplinaires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Proposer des formations </a:t>
          </a:r>
        </a:p>
      </dsp:txBody>
      <dsp:txXfrm rot="5400000">
        <a:off x="5841370" y="928838"/>
        <a:ext cx="2716430" cy="2786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72315-BB99-4E7A-A913-A62B484CB2EF}">
      <dsp:nvSpPr>
        <dsp:cNvPr id="0" name=""/>
        <dsp:cNvSpPr/>
      </dsp:nvSpPr>
      <dsp:spPr>
        <a:xfrm rot="16200000">
          <a:off x="-962834" y="963879"/>
          <a:ext cx="4644188" cy="2716430"/>
        </a:xfrm>
        <a:prstGeom prst="flowChartManualOperation">
          <a:avLst/>
        </a:prstGeom>
        <a:solidFill>
          <a:srgbClr val="2036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38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1"/>
              </a:solidFill>
              <a:latin typeface="Arial"/>
            </a:rPr>
            <a:t>Appui aux professionnels de 1</a:t>
          </a:r>
          <a:r>
            <a:rPr lang="fr-FR" sz="1600" b="1" kern="1200" baseline="30000" dirty="0">
              <a:solidFill>
                <a:schemeClr val="bg1"/>
              </a:solidFill>
              <a:latin typeface="Arial"/>
            </a:rPr>
            <a:t>ère</a:t>
          </a:r>
          <a:r>
            <a:rPr lang="fr-FR" sz="1600" b="1" kern="1200" dirty="0">
              <a:solidFill>
                <a:schemeClr val="bg1"/>
              </a:solidFill>
              <a:latin typeface="Arial"/>
            </a:rPr>
            <a:t> ligne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Sensibilisation au dépistage précoce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Réponse téléphonique en cas de doute d’un médecin ou d’une structure</a:t>
          </a:r>
        </a:p>
      </dsp:txBody>
      <dsp:txXfrm rot="5400000">
        <a:off x="1045" y="928838"/>
        <a:ext cx="2716430" cy="2786512"/>
      </dsp:txXfrm>
    </dsp:sp>
    <dsp:sp modelId="{25EDA1B0-9510-4A87-8FE0-42896A858901}">
      <dsp:nvSpPr>
        <dsp:cNvPr id="0" name=""/>
        <dsp:cNvSpPr/>
      </dsp:nvSpPr>
      <dsp:spPr>
        <a:xfrm rot="16200000">
          <a:off x="1957328" y="963879"/>
          <a:ext cx="4644188" cy="2716430"/>
        </a:xfrm>
        <a:prstGeom prst="flowChartManualOperati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38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1"/>
              </a:solidFill>
              <a:latin typeface="Arial"/>
            </a:rPr>
            <a:t>L’accompagnement et les interventions pluridisciplinaires auprès des enfants et des familles</a:t>
          </a:r>
          <a:endParaRPr lang="fr-FR" sz="16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Proposition d’une évaluation diagnostique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Soutien de la famille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Elaboration et financement de soins (psychomot / ergo / psychologues)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Constitution du dossier MDPH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Orientation de l’enfant à l’issue de la prise en charge par la PCO</a:t>
          </a:r>
        </a:p>
      </dsp:txBody>
      <dsp:txXfrm rot="5400000">
        <a:off x="2921207" y="928838"/>
        <a:ext cx="2716430" cy="2786512"/>
      </dsp:txXfrm>
    </dsp:sp>
    <dsp:sp modelId="{6B646C54-F28D-43F4-92A3-8CECFE2F2731}">
      <dsp:nvSpPr>
        <dsp:cNvPr id="0" name=""/>
        <dsp:cNvSpPr/>
      </dsp:nvSpPr>
      <dsp:spPr>
        <a:xfrm rot="16200000">
          <a:off x="4877491" y="963879"/>
          <a:ext cx="4644188" cy="2716430"/>
        </a:xfrm>
        <a:prstGeom prst="flowChartManualOperati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38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1"/>
              </a:solidFill>
              <a:latin typeface="Arial"/>
            </a:rPr>
            <a:t>La coordination des professionnels de santé libéraux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identifier les professionnels libéraux du territoire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Mettre en place la contractualisation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Organiser le partage sécurisée des bilans et CR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Organiser les synthèses pluridisciplinaires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Proposer des formations </a:t>
          </a:r>
        </a:p>
      </dsp:txBody>
      <dsp:txXfrm rot="5400000">
        <a:off x="5841370" y="928838"/>
        <a:ext cx="2716430" cy="2786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76399-C9C7-43C3-8C3A-A01039E34D51}">
      <dsp:nvSpPr>
        <dsp:cNvPr id="0" name=""/>
        <dsp:cNvSpPr/>
      </dsp:nvSpPr>
      <dsp:spPr>
        <a:xfrm>
          <a:off x="0" y="0"/>
          <a:ext cx="6335486" cy="1221874"/>
        </a:xfrm>
        <a:prstGeom prst="roundRect">
          <a:avLst>
            <a:gd name="adj" fmla="val 10000"/>
          </a:avLst>
        </a:prstGeom>
        <a:solidFill>
          <a:srgbClr val="B61A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1"/>
              </a:solidFill>
            </a:rPr>
            <a:t>Ergothérapie</a:t>
          </a:r>
          <a:endParaRPr lang="fr-FR" sz="16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>
              <a:solidFill>
                <a:schemeClr val="bg1"/>
              </a:solidFill>
            </a:rPr>
            <a:t>Bilan                                                                    140 €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>
              <a:solidFill>
                <a:schemeClr val="bg1"/>
              </a:solidFill>
            </a:rPr>
            <a:t>Bilan + suivi de 35 séances (30-45min)        1500 €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>
              <a:solidFill>
                <a:schemeClr val="bg1"/>
              </a:solidFill>
            </a:rPr>
            <a:t>Suivi de 38 séances (30-45min)                     1500 €</a:t>
          </a:r>
        </a:p>
      </dsp:txBody>
      <dsp:txXfrm>
        <a:off x="1389284" y="0"/>
        <a:ext cx="4946201" cy="1221874"/>
      </dsp:txXfrm>
    </dsp:sp>
    <dsp:sp modelId="{9453C05B-6752-4046-B5E1-94381FCFACA7}">
      <dsp:nvSpPr>
        <dsp:cNvPr id="0" name=""/>
        <dsp:cNvSpPr/>
      </dsp:nvSpPr>
      <dsp:spPr>
        <a:xfrm>
          <a:off x="122187" y="122187"/>
          <a:ext cx="1267097" cy="9774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C29D1-A235-420B-AD6A-2C774472C493}">
      <dsp:nvSpPr>
        <dsp:cNvPr id="0" name=""/>
        <dsp:cNvSpPr/>
      </dsp:nvSpPr>
      <dsp:spPr>
        <a:xfrm>
          <a:off x="0" y="1344062"/>
          <a:ext cx="6335486" cy="1221874"/>
        </a:xfrm>
        <a:prstGeom prst="roundRect">
          <a:avLst>
            <a:gd name="adj" fmla="val 10000"/>
          </a:avLst>
        </a:prstGeom>
        <a:solidFill>
          <a:srgbClr val="B61A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1"/>
              </a:solidFill>
            </a:rPr>
            <a:t>Psychomotricité</a:t>
          </a:r>
          <a:endParaRPr lang="fr-FR" sz="16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>
              <a:solidFill>
                <a:schemeClr val="bg1"/>
              </a:solidFill>
            </a:rPr>
            <a:t>Bilan                                                                    140 €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>
              <a:solidFill>
                <a:schemeClr val="bg1"/>
              </a:solidFill>
            </a:rPr>
            <a:t>Bilan + suivi de 35 séances (30-45min)        1500 €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>
              <a:solidFill>
                <a:schemeClr val="bg1"/>
              </a:solidFill>
            </a:rPr>
            <a:t>Suivi de 38 séances (30-45min)                     1500 €</a:t>
          </a:r>
        </a:p>
      </dsp:txBody>
      <dsp:txXfrm>
        <a:off x="1389284" y="1344062"/>
        <a:ext cx="4946201" cy="1221874"/>
      </dsp:txXfrm>
    </dsp:sp>
    <dsp:sp modelId="{EB7AF44C-51CD-4EDA-8B4A-78E04D263671}">
      <dsp:nvSpPr>
        <dsp:cNvPr id="0" name=""/>
        <dsp:cNvSpPr/>
      </dsp:nvSpPr>
      <dsp:spPr>
        <a:xfrm>
          <a:off x="122187" y="1466249"/>
          <a:ext cx="1267097" cy="9774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4A3E0-03A9-4BE2-9B5C-AAA487692F2D}">
      <dsp:nvSpPr>
        <dsp:cNvPr id="0" name=""/>
        <dsp:cNvSpPr/>
      </dsp:nvSpPr>
      <dsp:spPr>
        <a:xfrm>
          <a:off x="0" y="2688124"/>
          <a:ext cx="6335486" cy="1221874"/>
        </a:xfrm>
        <a:prstGeom prst="roundRect">
          <a:avLst>
            <a:gd name="adj" fmla="val 10000"/>
          </a:avLst>
        </a:prstGeom>
        <a:solidFill>
          <a:srgbClr val="B61A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Psychologue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>
              <a:solidFill>
                <a:schemeClr val="bg1"/>
              </a:solidFill>
            </a:rPr>
            <a:t>Bilan Court                                                        120 </a:t>
          </a:r>
          <a:r>
            <a:rPr lang="fr-FR" sz="1200" b="1" kern="1200" dirty="0"/>
            <a:t>€</a:t>
          </a:r>
          <a:r>
            <a:rPr lang="fr-FR" sz="1200" b="1" kern="1200" dirty="0">
              <a:solidFill>
                <a:schemeClr val="bg1"/>
              </a:solidFill>
            </a:rPr>
            <a:t>                                                 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/>
            <a:t>Bilan Long                                                         300 €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>
              <a:solidFill>
                <a:schemeClr val="bg1"/>
              </a:solidFill>
            </a:rPr>
            <a:t>Suivi de 35 séances (30-45min)                    </a:t>
          </a:r>
          <a:r>
            <a:rPr lang="fr-FR" sz="1200" b="1" kern="1200" dirty="0"/>
            <a:t>1500 €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>
              <a:solidFill>
                <a:schemeClr val="bg1"/>
              </a:solidFill>
            </a:rPr>
            <a:t>Suivi de 12 séances (30-45min)                    </a:t>
          </a:r>
          <a:r>
            <a:rPr lang="fr-FR" sz="1200" b="1" kern="1200" dirty="0"/>
            <a:t>513 €</a:t>
          </a:r>
        </a:p>
      </dsp:txBody>
      <dsp:txXfrm>
        <a:off x="1389284" y="2688124"/>
        <a:ext cx="4946201" cy="1221874"/>
      </dsp:txXfrm>
    </dsp:sp>
    <dsp:sp modelId="{B01C7455-C2A1-48E2-832A-63E1B9799411}">
      <dsp:nvSpPr>
        <dsp:cNvPr id="0" name=""/>
        <dsp:cNvSpPr/>
      </dsp:nvSpPr>
      <dsp:spPr>
        <a:xfrm>
          <a:off x="122187" y="2810311"/>
          <a:ext cx="1267097" cy="9774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72315-BB99-4E7A-A913-A62B484CB2EF}">
      <dsp:nvSpPr>
        <dsp:cNvPr id="0" name=""/>
        <dsp:cNvSpPr/>
      </dsp:nvSpPr>
      <dsp:spPr>
        <a:xfrm rot="16200000">
          <a:off x="-962834" y="963879"/>
          <a:ext cx="4644188" cy="2716430"/>
        </a:xfrm>
        <a:prstGeom prst="flowChartManualOperation">
          <a:avLst/>
        </a:prstGeom>
        <a:solidFill>
          <a:srgbClr val="2036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38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1"/>
              </a:solidFill>
              <a:latin typeface="Arial"/>
            </a:rPr>
            <a:t>Appui aux professionnels de 1</a:t>
          </a:r>
          <a:r>
            <a:rPr lang="fr-FR" sz="1600" b="1" kern="1200" baseline="30000" dirty="0">
              <a:solidFill>
                <a:schemeClr val="bg1"/>
              </a:solidFill>
              <a:latin typeface="Arial"/>
            </a:rPr>
            <a:t>ère</a:t>
          </a:r>
          <a:r>
            <a:rPr lang="fr-FR" sz="1600" b="1" kern="1200" dirty="0">
              <a:solidFill>
                <a:schemeClr val="bg1"/>
              </a:solidFill>
              <a:latin typeface="Arial"/>
            </a:rPr>
            <a:t> ligne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Sensibilisation au dépistage précoce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Réponse téléphonique en cas de doute d’un médecin ou d’une structure</a:t>
          </a:r>
        </a:p>
      </dsp:txBody>
      <dsp:txXfrm rot="5400000">
        <a:off x="1045" y="928838"/>
        <a:ext cx="2716430" cy="2786512"/>
      </dsp:txXfrm>
    </dsp:sp>
    <dsp:sp modelId="{25EDA1B0-9510-4A87-8FE0-42896A858901}">
      <dsp:nvSpPr>
        <dsp:cNvPr id="0" name=""/>
        <dsp:cNvSpPr/>
      </dsp:nvSpPr>
      <dsp:spPr>
        <a:xfrm rot="16200000">
          <a:off x="1957328" y="963879"/>
          <a:ext cx="4644188" cy="2716430"/>
        </a:xfrm>
        <a:prstGeom prst="flowChartManualOperati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38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1"/>
              </a:solidFill>
              <a:latin typeface="Arial"/>
            </a:rPr>
            <a:t>L’accompagnement et les interventions pluridisciplinaires auprès des enfants et des familles</a:t>
          </a:r>
          <a:endParaRPr lang="fr-FR" sz="16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Proposition d’une évaluation diagnostique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Soutien de la famille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Elaboration et financement de soins (psychomot / ergo / psychologues)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Constitution du dossier MDPH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Orientation de l’enfant à l’issue de la prise en charge par la PCO</a:t>
          </a:r>
        </a:p>
      </dsp:txBody>
      <dsp:txXfrm rot="5400000">
        <a:off x="2921207" y="928838"/>
        <a:ext cx="2716430" cy="2786512"/>
      </dsp:txXfrm>
    </dsp:sp>
    <dsp:sp modelId="{6B646C54-F28D-43F4-92A3-8CECFE2F2731}">
      <dsp:nvSpPr>
        <dsp:cNvPr id="0" name=""/>
        <dsp:cNvSpPr/>
      </dsp:nvSpPr>
      <dsp:spPr>
        <a:xfrm rot="16200000">
          <a:off x="4877491" y="963879"/>
          <a:ext cx="4644188" cy="2716430"/>
        </a:xfrm>
        <a:prstGeom prst="flowChartManualOperati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38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1"/>
              </a:solidFill>
              <a:latin typeface="Arial"/>
            </a:rPr>
            <a:t>La coordination des professionnels de santé libéraux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identifier les professionnels libéraux du territoire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Mettre en place la contractualisation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Organiser le partage sécurisée des bilans et CR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Organiser les synthèses pluridisciplinaires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Proposer des formations </a:t>
          </a:r>
        </a:p>
      </dsp:txBody>
      <dsp:txXfrm rot="5400000">
        <a:off x="5841370" y="928838"/>
        <a:ext cx="2716430" cy="27865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96014-217A-4BA5-AFD7-C547ED89DE47}">
      <dsp:nvSpPr>
        <dsp:cNvPr id="0" name=""/>
        <dsp:cNvSpPr/>
      </dsp:nvSpPr>
      <dsp:spPr>
        <a:xfrm rot="16200000">
          <a:off x="-1614575" y="2106173"/>
          <a:ext cx="3926195" cy="5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295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/>
            <a:t>FORFAIT D’INTERVENTION PRECOCE</a:t>
          </a:r>
        </a:p>
      </dsp:txBody>
      <dsp:txXfrm>
        <a:off x="-1614575" y="2106173"/>
        <a:ext cx="3926195" cy="504901"/>
      </dsp:txXfrm>
    </dsp:sp>
    <dsp:sp modelId="{811C4479-C863-4509-BC41-C5779719FD41}">
      <dsp:nvSpPr>
        <dsp:cNvPr id="0" name=""/>
        <dsp:cNvSpPr/>
      </dsp:nvSpPr>
      <dsp:spPr>
        <a:xfrm>
          <a:off x="566467" y="678843"/>
          <a:ext cx="2514943" cy="33940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45295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/>
            <a:t>Psychologues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/>
            <a:t>Psychomot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err="1"/>
            <a:t>Ergotherapeutes</a:t>
          </a:r>
          <a:endParaRPr lang="fr-FR" sz="2300" kern="1200" dirty="0"/>
        </a:p>
      </dsp:txBody>
      <dsp:txXfrm>
        <a:off x="566467" y="678843"/>
        <a:ext cx="2514943" cy="3394043"/>
      </dsp:txXfrm>
    </dsp:sp>
    <dsp:sp modelId="{17F65C91-6CD1-4A42-852A-E86C5995DECD}">
      <dsp:nvSpPr>
        <dsp:cNvPr id="0" name=""/>
        <dsp:cNvSpPr/>
      </dsp:nvSpPr>
      <dsp:spPr>
        <a:xfrm>
          <a:off x="61566" y="12374"/>
          <a:ext cx="1009802" cy="10098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B858BB-E14E-476F-BA25-6243A7CB0B0D}">
      <dsp:nvSpPr>
        <dsp:cNvPr id="0" name=""/>
        <dsp:cNvSpPr/>
      </dsp:nvSpPr>
      <dsp:spPr>
        <a:xfrm rot="16200000">
          <a:off x="2303306" y="2123415"/>
          <a:ext cx="3394043" cy="5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295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/>
            <a:t>EQUIPE PLATEFORME</a:t>
          </a:r>
        </a:p>
      </dsp:txBody>
      <dsp:txXfrm>
        <a:off x="2303306" y="2123415"/>
        <a:ext cx="3394043" cy="504901"/>
      </dsp:txXfrm>
    </dsp:sp>
    <dsp:sp modelId="{71049289-1D42-4F0A-BC10-DFBED927FF26}">
      <dsp:nvSpPr>
        <dsp:cNvPr id="0" name=""/>
        <dsp:cNvSpPr/>
      </dsp:nvSpPr>
      <dsp:spPr>
        <a:xfrm>
          <a:off x="4252779" y="678843"/>
          <a:ext cx="2514943" cy="3394043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45295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baseline="0" dirty="0"/>
            <a:t>+/- :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/>
            <a:t>Coordinateurs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/>
            <a:t>Médecin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/>
            <a:t>Secrétariat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/>
            <a:t>Psychologues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err="1"/>
            <a:t>Psychomot</a:t>
          </a:r>
          <a:endParaRPr lang="fr-FR" sz="23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/>
            <a:t>Assistante Sociale</a:t>
          </a:r>
        </a:p>
      </dsp:txBody>
      <dsp:txXfrm>
        <a:off x="4252779" y="678843"/>
        <a:ext cx="2514943" cy="3394043"/>
      </dsp:txXfrm>
    </dsp:sp>
    <dsp:sp modelId="{AF7390FC-64C0-4A37-92CC-7C42C312C71B}">
      <dsp:nvSpPr>
        <dsp:cNvPr id="0" name=""/>
        <dsp:cNvSpPr/>
      </dsp:nvSpPr>
      <dsp:spPr>
        <a:xfrm>
          <a:off x="3747877" y="12374"/>
          <a:ext cx="1009802" cy="100980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D2D78D-5442-4473-8357-10C54A03A213}">
      <dsp:nvSpPr>
        <dsp:cNvPr id="0" name=""/>
        <dsp:cNvSpPr/>
      </dsp:nvSpPr>
      <dsp:spPr>
        <a:xfrm rot="16200000">
          <a:off x="5989618" y="2123415"/>
          <a:ext cx="3394043" cy="5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295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/>
            <a:t>PARTENAIRES CONSTITUTIFS</a:t>
          </a:r>
        </a:p>
      </dsp:txBody>
      <dsp:txXfrm>
        <a:off x="5989618" y="2123415"/>
        <a:ext cx="3394043" cy="504901"/>
      </dsp:txXfrm>
    </dsp:sp>
    <dsp:sp modelId="{1DC817CE-B958-4D4C-A805-4F2459D382A7}">
      <dsp:nvSpPr>
        <dsp:cNvPr id="0" name=""/>
        <dsp:cNvSpPr/>
      </dsp:nvSpPr>
      <dsp:spPr>
        <a:xfrm>
          <a:off x="7939090" y="678843"/>
          <a:ext cx="2514943" cy="3394043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45295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/>
            <a:t>CMP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/>
            <a:t>CMPP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/>
            <a:t>CAMSP</a:t>
          </a:r>
        </a:p>
      </dsp:txBody>
      <dsp:txXfrm>
        <a:off x="7939090" y="678843"/>
        <a:ext cx="2514943" cy="3394043"/>
      </dsp:txXfrm>
    </dsp:sp>
    <dsp:sp modelId="{72A192D2-B329-44DB-9CBA-2926D4994145}">
      <dsp:nvSpPr>
        <dsp:cNvPr id="0" name=""/>
        <dsp:cNvSpPr/>
      </dsp:nvSpPr>
      <dsp:spPr>
        <a:xfrm>
          <a:off x="7434189" y="12374"/>
          <a:ext cx="1009802" cy="10098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E2378-7050-4796-8486-0C31748C2C1B}">
      <dsp:nvSpPr>
        <dsp:cNvPr id="0" name=""/>
        <dsp:cNvSpPr/>
      </dsp:nvSpPr>
      <dsp:spPr>
        <a:xfrm rot="5400000">
          <a:off x="-179572" y="182011"/>
          <a:ext cx="1197147" cy="83800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chemeClr val="bg1"/>
              </a:solidFill>
            </a:rPr>
            <a:t>ADRESSAGE</a:t>
          </a:r>
        </a:p>
      </dsp:txBody>
      <dsp:txXfrm rot="-5400000">
        <a:off x="1" y="421441"/>
        <a:ext cx="838003" cy="359144"/>
      </dsp:txXfrm>
    </dsp:sp>
    <dsp:sp modelId="{54CFF4C9-73BE-409D-956E-954537C839A9}">
      <dsp:nvSpPr>
        <dsp:cNvPr id="0" name=""/>
        <dsp:cNvSpPr/>
      </dsp:nvSpPr>
      <dsp:spPr>
        <a:xfrm rot="5400000">
          <a:off x="5287728" y="-4447285"/>
          <a:ext cx="778145" cy="9677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>
              <a:solidFill>
                <a:schemeClr val="accent4"/>
              </a:solidFill>
            </a:rPr>
            <a:t>Adressage strictement médical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>
              <a:solidFill>
                <a:schemeClr val="accent4"/>
              </a:solidFill>
            </a:rPr>
            <a:t>Validation de la demande par la Plateforme dans les 15 jours</a:t>
          </a:r>
        </a:p>
      </dsp:txBody>
      <dsp:txXfrm rot="-5400000">
        <a:off x="838003" y="40426"/>
        <a:ext cx="9639610" cy="702173"/>
      </dsp:txXfrm>
    </dsp:sp>
    <dsp:sp modelId="{8288A315-B995-45EB-A982-ADAA09A430D4}">
      <dsp:nvSpPr>
        <dsp:cNvPr id="0" name=""/>
        <dsp:cNvSpPr/>
      </dsp:nvSpPr>
      <dsp:spPr>
        <a:xfrm rot="5400000">
          <a:off x="-179572" y="1231782"/>
          <a:ext cx="1197147" cy="838003"/>
        </a:xfrm>
        <a:prstGeom prst="chevron">
          <a:avLst/>
        </a:prstGeom>
        <a:solidFill>
          <a:schemeClr val="accent4">
            <a:hueOff val="-911627"/>
            <a:satOff val="15128"/>
            <a:lumOff val="850"/>
            <a:alphaOff val="0"/>
          </a:schemeClr>
        </a:solidFill>
        <a:ln w="12700" cap="flat" cmpd="sng" algn="ctr">
          <a:solidFill>
            <a:schemeClr val="accent4">
              <a:hueOff val="-911627"/>
              <a:satOff val="15128"/>
              <a:lumOff val="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chemeClr val="bg1"/>
              </a:solidFill>
            </a:rPr>
            <a:t>EVALUATION</a:t>
          </a:r>
        </a:p>
      </dsp:txBody>
      <dsp:txXfrm rot="-5400000">
        <a:off x="1" y="1471212"/>
        <a:ext cx="838003" cy="359144"/>
      </dsp:txXfrm>
    </dsp:sp>
    <dsp:sp modelId="{1B9043B4-2AD7-42FB-BE25-63B0D4D72260}">
      <dsp:nvSpPr>
        <dsp:cNvPr id="0" name=""/>
        <dsp:cNvSpPr/>
      </dsp:nvSpPr>
      <dsp:spPr>
        <a:xfrm rot="5400000">
          <a:off x="5287728" y="-3397515"/>
          <a:ext cx="778145" cy="9677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911627"/>
              <a:satOff val="15128"/>
              <a:lumOff val="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>
              <a:solidFill>
                <a:schemeClr val="accent4"/>
              </a:solidFill>
            </a:rPr>
            <a:t>Mise en œuvre des bilans préconisés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>
              <a:solidFill>
                <a:schemeClr val="accent4"/>
              </a:solidFill>
            </a:rPr>
            <a:t>Synthèse de fin d’évaluation</a:t>
          </a:r>
        </a:p>
      </dsp:txBody>
      <dsp:txXfrm rot="-5400000">
        <a:off x="838003" y="1090196"/>
        <a:ext cx="9639610" cy="702173"/>
      </dsp:txXfrm>
    </dsp:sp>
    <dsp:sp modelId="{F55A6856-635A-40DB-B0C8-630DE7EC3459}">
      <dsp:nvSpPr>
        <dsp:cNvPr id="0" name=""/>
        <dsp:cNvSpPr/>
      </dsp:nvSpPr>
      <dsp:spPr>
        <a:xfrm rot="5400000">
          <a:off x="-179572" y="2281552"/>
          <a:ext cx="1197147" cy="838003"/>
        </a:xfrm>
        <a:prstGeom prst="chevron">
          <a:avLst/>
        </a:prstGeom>
        <a:solidFill>
          <a:schemeClr val="accent4">
            <a:hueOff val="-1823254"/>
            <a:satOff val="30256"/>
            <a:lumOff val="1700"/>
            <a:alphaOff val="0"/>
          </a:schemeClr>
        </a:solidFill>
        <a:ln w="12700" cap="flat" cmpd="sng" algn="ctr">
          <a:solidFill>
            <a:schemeClr val="accent4">
              <a:hueOff val="-1823254"/>
              <a:satOff val="30256"/>
              <a:lumOff val="17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chemeClr val="bg1"/>
              </a:solidFill>
            </a:rPr>
            <a:t>INTERVENTIONS</a:t>
          </a:r>
        </a:p>
      </dsp:txBody>
      <dsp:txXfrm rot="-5400000">
        <a:off x="1" y="2520982"/>
        <a:ext cx="838003" cy="359144"/>
      </dsp:txXfrm>
    </dsp:sp>
    <dsp:sp modelId="{3401A80B-1630-4334-96BC-3CD15F05FD87}">
      <dsp:nvSpPr>
        <dsp:cNvPr id="0" name=""/>
        <dsp:cNvSpPr/>
      </dsp:nvSpPr>
      <dsp:spPr>
        <a:xfrm rot="5400000">
          <a:off x="5287728" y="-2347745"/>
          <a:ext cx="778145" cy="9677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823254"/>
              <a:satOff val="30256"/>
              <a:lumOff val="17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>
              <a:solidFill>
                <a:schemeClr val="accent4"/>
              </a:solidFill>
            </a:rPr>
            <a:t>Mise en œuvre du FIP en libéral ou par l’équipe plateforme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>
              <a:solidFill>
                <a:schemeClr val="accent4"/>
              </a:solidFill>
            </a:rPr>
            <a:t>Synthèse de mi-parcours vers 6-9 mois pour évaluer les besoins (renouvellement, orientation, MDPH…)</a:t>
          </a:r>
        </a:p>
      </dsp:txBody>
      <dsp:txXfrm rot="-5400000">
        <a:off x="838003" y="2139966"/>
        <a:ext cx="9639610" cy="702173"/>
      </dsp:txXfrm>
    </dsp:sp>
    <dsp:sp modelId="{E4DB59CC-4488-4C41-9B11-256A1BAA9719}">
      <dsp:nvSpPr>
        <dsp:cNvPr id="0" name=""/>
        <dsp:cNvSpPr/>
      </dsp:nvSpPr>
      <dsp:spPr>
        <a:xfrm rot="5400000">
          <a:off x="-179572" y="3331322"/>
          <a:ext cx="1197147" cy="838003"/>
        </a:xfrm>
        <a:prstGeom prst="chevron">
          <a:avLst/>
        </a:prstGeom>
        <a:solidFill>
          <a:schemeClr val="accent4">
            <a:hueOff val="-2734882"/>
            <a:satOff val="45384"/>
            <a:lumOff val="2550"/>
            <a:alphaOff val="0"/>
          </a:schemeClr>
        </a:solidFill>
        <a:ln w="12700" cap="flat" cmpd="sng" algn="ctr">
          <a:solidFill>
            <a:schemeClr val="accent4">
              <a:hueOff val="-2734882"/>
              <a:satOff val="45384"/>
              <a:lumOff val="2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chemeClr val="bg1"/>
              </a:solidFill>
            </a:rPr>
            <a:t>ORIENTATION</a:t>
          </a:r>
        </a:p>
      </dsp:txBody>
      <dsp:txXfrm rot="-5400000">
        <a:off x="1" y="3570752"/>
        <a:ext cx="838003" cy="359144"/>
      </dsp:txXfrm>
    </dsp:sp>
    <dsp:sp modelId="{34A76EFE-9643-4D3C-AD8C-48267C17DA94}">
      <dsp:nvSpPr>
        <dsp:cNvPr id="0" name=""/>
        <dsp:cNvSpPr/>
      </dsp:nvSpPr>
      <dsp:spPr>
        <a:xfrm rot="5400000">
          <a:off x="5287728" y="-1297974"/>
          <a:ext cx="778145" cy="9677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734882"/>
              <a:satOff val="45384"/>
              <a:lumOff val="2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>
              <a:solidFill>
                <a:schemeClr val="accent4"/>
              </a:solidFill>
            </a:rPr>
            <a:t>Vers un établissement partenaire constitutif.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>
              <a:solidFill>
                <a:schemeClr val="accent4"/>
              </a:solidFill>
            </a:rPr>
            <a:t>Via un dossier MDPH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>
              <a:solidFill>
                <a:schemeClr val="accent4"/>
              </a:solidFill>
            </a:rPr>
            <a:t>Sans nécessité</a:t>
          </a:r>
        </a:p>
      </dsp:txBody>
      <dsp:txXfrm rot="-5400000">
        <a:off x="838003" y="3189737"/>
        <a:ext cx="9639610" cy="7021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E2378-7050-4796-8486-0C31748C2C1B}">
      <dsp:nvSpPr>
        <dsp:cNvPr id="0" name=""/>
        <dsp:cNvSpPr/>
      </dsp:nvSpPr>
      <dsp:spPr>
        <a:xfrm rot="5400000">
          <a:off x="-173642" y="174820"/>
          <a:ext cx="1157619" cy="81033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ADRESSAGE</a:t>
          </a:r>
        </a:p>
      </dsp:txBody>
      <dsp:txXfrm rot="-5400000">
        <a:off x="2" y="406344"/>
        <a:ext cx="810333" cy="347286"/>
      </dsp:txXfrm>
    </dsp:sp>
    <dsp:sp modelId="{54CFF4C9-73BE-409D-956E-954537C839A9}">
      <dsp:nvSpPr>
        <dsp:cNvPr id="0" name=""/>
        <dsp:cNvSpPr/>
      </dsp:nvSpPr>
      <dsp:spPr>
        <a:xfrm rot="5400000">
          <a:off x="2399348" y="-1587837"/>
          <a:ext cx="752452" cy="3930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Adressage strictement médical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Validation de la demande par la Plateforme</a:t>
          </a:r>
        </a:p>
      </dsp:txBody>
      <dsp:txXfrm rot="-5400000">
        <a:off x="810333" y="37910"/>
        <a:ext cx="3893751" cy="678988"/>
      </dsp:txXfrm>
    </dsp:sp>
    <dsp:sp modelId="{8288A315-B995-45EB-A982-ADAA09A430D4}">
      <dsp:nvSpPr>
        <dsp:cNvPr id="0" name=""/>
        <dsp:cNvSpPr/>
      </dsp:nvSpPr>
      <dsp:spPr>
        <a:xfrm rot="5400000">
          <a:off x="-173642" y="1184396"/>
          <a:ext cx="1157619" cy="810333"/>
        </a:xfrm>
        <a:prstGeom prst="chevron">
          <a:avLst/>
        </a:prstGeom>
        <a:solidFill>
          <a:schemeClr val="accent4">
            <a:hueOff val="-911627"/>
            <a:satOff val="15128"/>
            <a:lumOff val="850"/>
            <a:alphaOff val="0"/>
          </a:schemeClr>
        </a:solidFill>
        <a:ln w="12700" cap="flat" cmpd="sng" algn="ctr">
          <a:solidFill>
            <a:schemeClr val="accent4">
              <a:hueOff val="-911627"/>
              <a:satOff val="15128"/>
              <a:lumOff val="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EVALUATION</a:t>
          </a:r>
        </a:p>
      </dsp:txBody>
      <dsp:txXfrm rot="-5400000">
        <a:off x="2" y="1415920"/>
        <a:ext cx="810333" cy="347286"/>
      </dsp:txXfrm>
    </dsp:sp>
    <dsp:sp modelId="{1B9043B4-2AD7-42FB-BE25-63B0D4D72260}">
      <dsp:nvSpPr>
        <dsp:cNvPr id="0" name=""/>
        <dsp:cNvSpPr/>
      </dsp:nvSpPr>
      <dsp:spPr>
        <a:xfrm rot="5400000">
          <a:off x="2399348" y="-578262"/>
          <a:ext cx="752452" cy="3930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911627"/>
              <a:satOff val="15128"/>
              <a:lumOff val="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Mise en œuvre des bilans préconisés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Synthèse de fin d’évaluation</a:t>
          </a:r>
        </a:p>
      </dsp:txBody>
      <dsp:txXfrm rot="-5400000">
        <a:off x="810333" y="1047485"/>
        <a:ext cx="3893751" cy="678988"/>
      </dsp:txXfrm>
    </dsp:sp>
    <dsp:sp modelId="{F55A6856-635A-40DB-B0C8-630DE7EC3459}">
      <dsp:nvSpPr>
        <dsp:cNvPr id="0" name=""/>
        <dsp:cNvSpPr/>
      </dsp:nvSpPr>
      <dsp:spPr>
        <a:xfrm rot="5400000">
          <a:off x="-173642" y="2193971"/>
          <a:ext cx="1157619" cy="810333"/>
        </a:xfrm>
        <a:prstGeom prst="chevron">
          <a:avLst/>
        </a:prstGeom>
        <a:solidFill>
          <a:schemeClr val="accent4">
            <a:hueOff val="-1823254"/>
            <a:satOff val="30256"/>
            <a:lumOff val="1700"/>
            <a:alphaOff val="0"/>
          </a:schemeClr>
        </a:solidFill>
        <a:ln w="12700" cap="flat" cmpd="sng" algn="ctr">
          <a:solidFill>
            <a:schemeClr val="accent4">
              <a:hueOff val="-1823254"/>
              <a:satOff val="30256"/>
              <a:lumOff val="17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INTERVENTIONS</a:t>
          </a:r>
        </a:p>
      </dsp:txBody>
      <dsp:txXfrm rot="-5400000">
        <a:off x="2" y="2425495"/>
        <a:ext cx="810333" cy="347286"/>
      </dsp:txXfrm>
    </dsp:sp>
    <dsp:sp modelId="{3401A80B-1630-4334-96BC-3CD15F05FD87}">
      <dsp:nvSpPr>
        <dsp:cNvPr id="0" name=""/>
        <dsp:cNvSpPr/>
      </dsp:nvSpPr>
      <dsp:spPr>
        <a:xfrm rot="5400000">
          <a:off x="2399348" y="431312"/>
          <a:ext cx="752452" cy="3930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823254"/>
              <a:satOff val="30256"/>
              <a:lumOff val="17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Mise en œuvre du FIP ou par l’équipe plateforme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Synthèse de mi-parcours</a:t>
          </a:r>
        </a:p>
      </dsp:txBody>
      <dsp:txXfrm rot="-5400000">
        <a:off x="810333" y="2057059"/>
        <a:ext cx="3893751" cy="678988"/>
      </dsp:txXfrm>
    </dsp:sp>
    <dsp:sp modelId="{E4DB59CC-4488-4C41-9B11-256A1BAA9719}">
      <dsp:nvSpPr>
        <dsp:cNvPr id="0" name=""/>
        <dsp:cNvSpPr/>
      </dsp:nvSpPr>
      <dsp:spPr>
        <a:xfrm rot="5400000">
          <a:off x="-173642" y="3203546"/>
          <a:ext cx="1157619" cy="810333"/>
        </a:xfrm>
        <a:prstGeom prst="chevron">
          <a:avLst/>
        </a:prstGeom>
        <a:solidFill>
          <a:schemeClr val="accent4">
            <a:hueOff val="-2734882"/>
            <a:satOff val="45384"/>
            <a:lumOff val="2550"/>
            <a:alphaOff val="0"/>
          </a:schemeClr>
        </a:solidFill>
        <a:ln w="12700" cap="flat" cmpd="sng" algn="ctr">
          <a:solidFill>
            <a:schemeClr val="accent4">
              <a:hueOff val="-2734882"/>
              <a:satOff val="45384"/>
              <a:lumOff val="2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ORIENTATION</a:t>
          </a:r>
        </a:p>
      </dsp:txBody>
      <dsp:txXfrm rot="-5400000">
        <a:off x="2" y="3435070"/>
        <a:ext cx="810333" cy="347286"/>
      </dsp:txXfrm>
    </dsp:sp>
    <dsp:sp modelId="{34A76EFE-9643-4D3C-AD8C-48267C17DA94}">
      <dsp:nvSpPr>
        <dsp:cNvPr id="0" name=""/>
        <dsp:cNvSpPr/>
      </dsp:nvSpPr>
      <dsp:spPr>
        <a:xfrm rot="5400000">
          <a:off x="2399348" y="1440888"/>
          <a:ext cx="752452" cy="3930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734882"/>
              <a:satOff val="45384"/>
              <a:lumOff val="2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Vers un établissement partenaire constitutif.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Via un dossier MDPH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Sans nécessité</a:t>
          </a:r>
        </a:p>
      </dsp:txBody>
      <dsp:txXfrm rot="-5400000">
        <a:off x="810333" y="3066635"/>
        <a:ext cx="3893751" cy="6789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E2378-7050-4796-8486-0C31748C2C1B}">
      <dsp:nvSpPr>
        <dsp:cNvPr id="0" name=""/>
        <dsp:cNvSpPr/>
      </dsp:nvSpPr>
      <dsp:spPr>
        <a:xfrm rot="5400000">
          <a:off x="-173642" y="174820"/>
          <a:ext cx="1157619" cy="810333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ADRESSAGE</a:t>
          </a:r>
        </a:p>
      </dsp:txBody>
      <dsp:txXfrm rot="-5400000">
        <a:off x="2" y="406344"/>
        <a:ext cx="810333" cy="347286"/>
      </dsp:txXfrm>
    </dsp:sp>
    <dsp:sp modelId="{54CFF4C9-73BE-409D-956E-954537C839A9}">
      <dsp:nvSpPr>
        <dsp:cNvPr id="0" name=""/>
        <dsp:cNvSpPr/>
      </dsp:nvSpPr>
      <dsp:spPr>
        <a:xfrm rot="5400000">
          <a:off x="2399348" y="-1587837"/>
          <a:ext cx="752452" cy="3930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Adressage strictement par le Médecin pilote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Validation de la demande par la coordination pédiatrique </a:t>
          </a:r>
        </a:p>
      </dsp:txBody>
      <dsp:txXfrm rot="-5400000">
        <a:off x="810333" y="37910"/>
        <a:ext cx="3893751" cy="678988"/>
      </dsp:txXfrm>
    </dsp:sp>
    <dsp:sp modelId="{8288A315-B995-45EB-A982-ADAA09A430D4}">
      <dsp:nvSpPr>
        <dsp:cNvPr id="0" name=""/>
        <dsp:cNvSpPr/>
      </dsp:nvSpPr>
      <dsp:spPr>
        <a:xfrm rot="5400000">
          <a:off x="-173642" y="1184396"/>
          <a:ext cx="1157619" cy="810333"/>
        </a:xfrm>
        <a:prstGeom prst="chevron">
          <a:avLst/>
        </a:prstGeom>
        <a:solidFill>
          <a:schemeClr val="accent1">
            <a:shade val="80000"/>
            <a:hueOff val="63671"/>
            <a:satOff val="2621"/>
            <a:lumOff val="8977"/>
            <a:alphaOff val="0"/>
          </a:schemeClr>
        </a:solidFill>
        <a:ln w="12700" cap="flat" cmpd="sng" algn="ctr">
          <a:solidFill>
            <a:schemeClr val="accent1">
              <a:shade val="80000"/>
              <a:hueOff val="63671"/>
              <a:satOff val="2621"/>
              <a:lumOff val="89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EVALUATION</a:t>
          </a:r>
        </a:p>
      </dsp:txBody>
      <dsp:txXfrm rot="-5400000">
        <a:off x="2" y="1415920"/>
        <a:ext cx="810333" cy="347286"/>
      </dsp:txXfrm>
    </dsp:sp>
    <dsp:sp modelId="{1B9043B4-2AD7-42FB-BE25-63B0D4D72260}">
      <dsp:nvSpPr>
        <dsp:cNvPr id="0" name=""/>
        <dsp:cNvSpPr/>
      </dsp:nvSpPr>
      <dsp:spPr>
        <a:xfrm rot="5400000">
          <a:off x="2399348" y="-578262"/>
          <a:ext cx="752452" cy="3930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3671"/>
              <a:satOff val="2621"/>
              <a:lumOff val="89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Bilan réalisé par un professionnel en libéral (sauf si déjà réalisé en amont) </a:t>
          </a:r>
        </a:p>
      </dsp:txBody>
      <dsp:txXfrm rot="-5400000">
        <a:off x="810333" y="1047485"/>
        <a:ext cx="3893751" cy="678988"/>
      </dsp:txXfrm>
    </dsp:sp>
    <dsp:sp modelId="{F55A6856-635A-40DB-B0C8-630DE7EC3459}">
      <dsp:nvSpPr>
        <dsp:cNvPr id="0" name=""/>
        <dsp:cNvSpPr/>
      </dsp:nvSpPr>
      <dsp:spPr>
        <a:xfrm rot="5400000">
          <a:off x="-173642" y="2193971"/>
          <a:ext cx="1157619" cy="810333"/>
        </a:xfrm>
        <a:prstGeom prst="chevron">
          <a:avLst/>
        </a:prstGeom>
        <a:solidFill>
          <a:schemeClr val="accent1">
            <a:shade val="80000"/>
            <a:hueOff val="127343"/>
            <a:satOff val="5241"/>
            <a:lumOff val="17954"/>
            <a:alphaOff val="0"/>
          </a:schemeClr>
        </a:solidFill>
        <a:ln w="12700" cap="flat" cmpd="sng" algn="ctr">
          <a:solidFill>
            <a:schemeClr val="accent1">
              <a:shade val="80000"/>
              <a:hueOff val="127343"/>
              <a:satOff val="5241"/>
              <a:lumOff val="179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INTERVENTIONS</a:t>
          </a:r>
        </a:p>
      </dsp:txBody>
      <dsp:txXfrm rot="-5400000">
        <a:off x="2" y="2425495"/>
        <a:ext cx="810333" cy="347286"/>
      </dsp:txXfrm>
    </dsp:sp>
    <dsp:sp modelId="{3401A80B-1630-4334-96BC-3CD15F05FD87}">
      <dsp:nvSpPr>
        <dsp:cNvPr id="0" name=""/>
        <dsp:cNvSpPr/>
      </dsp:nvSpPr>
      <dsp:spPr>
        <a:xfrm rot="5400000">
          <a:off x="2399348" y="431312"/>
          <a:ext cx="752452" cy="3930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27343"/>
              <a:satOff val="5241"/>
              <a:lumOff val="179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En fonction des conclusions du bilan, pack de 7 à 10 séances réalisées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Ces séances peuvent être étalées sur quelques semaines </a:t>
          </a:r>
        </a:p>
      </dsp:txBody>
      <dsp:txXfrm rot="-5400000">
        <a:off x="810333" y="2057059"/>
        <a:ext cx="3893751" cy="678988"/>
      </dsp:txXfrm>
    </dsp:sp>
    <dsp:sp modelId="{E4DB59CC-4488-4C41-9B11-256A1BAA9719}">
      <dsp:nvSpPr>
        <dsp:cNvPr id="0" name=""/>
        <dsp:cNvSpPr/>
      </dsp:nvSpPr>
      <dsp:spPr>
        <a:xfrm rot="5400000">
          <a:off x="-173642" y="3203546"/>
          <a:ext cx="1157619" cy="810333"/>
        </a:xfrm>
        <a:prstGeom prst="chevron">
          <a:avLst/>
        </a:prstGeom>
        <a:solidFill>
          <a:schemeClr val="accent1">
            <a:shade val="80000"/>
            <a:hueOff val="191014"/>
            <a:satOff val="7862"/>
            <a:lumOff val="26931"/>
            <a:alphaOff val="0"/>
          </a:schemeClr>
        </a:solidFill>
        <a:ln w="12700" cap="flat" cmpd="sng" algn="ctr">
          <a:solidFill>
            <a:schemeClr val="accent1">
              <a:shade val="80000"/>
              <a:hueOff val="191014"/>
              <a:satOff val="7862"/>
              <a:lumOff val="269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ORIENTATION</a:t>
          </a:r>
        </a:p>
      </dsp:txBody>
      <dsp:txXfrm rot="-5400000">
        <a:off x="2" y="3435070"/>
        <a:ext cx="810333" cy="347286"/>
      </dsp:txXfrm>
    </dsp:sp>
    <dsp:sp modelId="{34A76EFE-9643-4D3C-AD8C-48267C17DA94}">
      <dsp:nvSpPr>
        <dsp:cNvPr id="0" name=""/>
        <dsp:cNvSpPr/>
      </dsp:nvSpPr>
      <dsp:spPr>
        <a:xfrm rot="5400000">
          <a:off x="2399348" y="1440888"/>
          <a:ext cx="752452" cy="3930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91014"/>
              <a:satOff val="7862"/>
              <a:lumOff val="269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Est faite par le médecin pilote au décours d’une consultation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Vers un établissement médico social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Possibilité de dossier MDPH, financement prestations extra légales…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Sans nécessité</a:t>
          </a:r>
        </a:p>
      </dsp:txBody>
      <dsp:txXfrm rot="-5400000">
        <a:off x="810333" y="3066635"/>
        <a:ext cx="3893751" cy="678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985FE-4333-480A-B9B9-77111AD83EC3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7DC2D-74A1-4944-8644-8DFF2E2965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43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comp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4B2A95D-8A1A-409F-9DCF-0A23AA45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576" y="1845574"/>
            <a:ext cx="10847978" cy="1596133"/>
          </a:xfrm>
        </p:spPr>
        <p:txBody>
          <a:bodyPr/>
          <a:lstStyle>
            <a:lvl1pPr algn="ctr">
              <a:defRPr b="1">
                <a:solidFill>
                  <a:srgbClr val="B61A5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Indiquer ici le titre de </a:t>
            </a:r>
            <a:br>
              <a:rPr lang="fr-FR" dirty="0"/>
            </a:br>
            <a:r>
              <a:rPr lang="fr-FR" dirty="0"/>
              <a:t>votre présentation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BC366F3-C4B0-4288-A634-CE4F19A522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2576" y="3566140"/>
            <a:ext cx="10847978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0073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 dirty="0"/>
              <a:t>Indiquer ici le sous-titre de votre document si vous avez choisi d’un mettre un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1EFD31-5A39-4509-BE0B-66FA21F95E3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437808" y="6014124"/>
            <a:ext cx="5893317" cy="52034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fr-FR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 dirty="0"/>
              <a:t>Date, indication ou autre élément…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392D9A1-397B-47FE-AD6E-B7863F69F6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371761" y="773361"/>
            <a:ext cx="7448478" cy="520345"/>
          </a:xfrm>
        </p:spPr>
        <p:txBody>
          <a:bodyPr anchor="ctr">
            <a:noAutofit/>
          </a:bodyPr>
          <a:lstStyle>
            <a:lvl1pPr marL="0" indent="0" algn="ctr">
              <a:buNone/>
              <a:defRPr lang="fr-FR" sz="2400" i="1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 dirty="0"/>
              <a:t>Date, indication ou autre élément…</a:t>
            </a:r>
          </a:p>
        </p:txBody>
      </p:sp>
      <p:pic>
        <p:nvPicPr>
          <p:cNvPr id="17" name="Image 1">
            <a:extLst>
              <a:ext uri="{FF2B5EF4-FFF2-40B4-BE49-F238E27FC236}">
                <a16:creationId xmlns:a16="http://schemas.microsoft.com/office/drawing/2014/main" id="{7D966EED-6AE3-4E52-9CC7-AD8B58F17B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35268" y="5312761"/>
            <a:ext cx="647788" cy="192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5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 avec numé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 1">
            <a:extLst>
              <a:ext uri="{FF2B5EF4-FFF2-40B4-BE49-F238E27FC236}">
                <a16:creationId xmlns:a16="http://schemas.microsoft.com/office/drawing/2014/main" id="{5A4678AD-B046-4259-A1E9-54304BF9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89701" y="5075322"/>
            <a:ext cx="702969" cy="221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">
            <a:extLst>
              <a:ext uri="{FF2B5EF4-FFF2-40B4-BE49-F238E27FC236}">
                <a16:creationId xmlns:a16="http://schemas.microsoft.com/office/drawing/2014/main" id="{FEBE6A7F-BF5F-4093-840A-B580C521C98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19529" r="-7917" b="54785"/>
          <a:stretch/>
        </p:blipFill>
        <p:spPr bwMode="auto">
          <a:xfrm rot="16200000">
            <a:off x="438193" y="1653919"/>
            <a:ext cx="2539427" cy="26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5EE766-D593-448D-B010-A8D38A31A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7467" y="2103437"/>
            <a:ext cx="8319126" cy="1519386"/>
          </a:xfrm>
        </p:spPr>
        <p:txBody>
          <a:bodyPr/>
          <a:lstStyle>
            <a:lvl1pPr>
              <a:defRPr>
                <a:solidFill>
                  <a:srgbClr val="20366D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Titre de la partie ou de la section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F4DBD3C-6800-4B0A-95B7-28E0DDAA01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075" y="2716738"/>
            <a:ext cx="1080771" cy="712269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00738C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00B0B0AD-D86A-4132-A012-05BD7ED662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7473" y="3622830"/>
            <a:ext cx="8319125" cy="125785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/>
              <a:t>Sous-titre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39060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age_text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6">
            <a:extLst>
              <a:ext uri="{FF2B5EF4-FFF2-40B4-BE49-F238E27FC236}">
                <a16:creationId xmlns:a16="http://schemas.microsoft.com/office/drawing/2014/main" id="{BE3B503E-803E-4BB9-9600-56CAC3D2A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09000"/>
            <a:ext cx="12192000" cy="1210378"/>
          </a:xfrm>
          <a:solidFill>
            <a:srgbClr val="00738C"/>
          </a:solidFill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Titre de la page « simple »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884D73-BCC6-4BDF-A314-E0CDA0A7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9129" y="65938"/>
            <a:ext cx="857739" cy="365125"/>
          </a:xfrm>
        </p:spPr>
        <p:txBody>
          <a:bodyPr/>
          <a:lstStyle>
            <a:lvl1pPr>
              <a:defRPr>
                <a:solidFill>
                  <a:srgbClr val="00738C"/>
                </a:solidFill>
              </a:defRPr>
            </a:lvl1pPr>
          </a:lstStyle>
          <a:p>
            <a:fld id="{03B28FDD-C37B-45E2-8DF1-13D0BD8691A2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B2D97552-CDCD-4A2D-B9EA-0CE3634310FF}"/>
              </a:ext>
            </a:extLst>
          </p:cNvPr>
          <p:cNvGrpSpPr/>
          <p:nvPr userDrawn="1"/>
        </p:nvGrpSpPr>
        <p:grpSpPr>
          <a:xfrm>
            <a:off x="329696" y="65945"/>
            <a:ext cx="1417623" cy="444831"/>
            <a:chOff x="457205" y="6348347"/>
            <a:chExt cx="900430" cy="31242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9F317A7-C757-4F63-955F-28DDCF524BCD}"/>
                </a:ext>
              </a:extLst>
            </p:cNvPr>
            <p:cNvSpPr/>
            <p:nvPr/>
          </p:nvSpPr>
          <p:spPr>
            <a:xfrm>
              <a:off x="457200" y="6395161"/>
              <a:ext cx="132080" cy="140970"/>
            </a:xfrm>
            <a:custGeom>
              <a:avLst/>
              <a:gdLst/>
              <a:ahLst/>
              <a:cxnLst/>
              <a:rect l="l" t="t" r="r" b="b"/>
              <a:pathLst>
                <a:path w="132079" h="140970">
                  <a:moveTo>
                    <a:pt x="131940" y="0"/>
                  </a:moveTo>
                  <a:lnTo>
                    <a:pt x="99860" y="0"/>
                  </a:lnTo>
                  <a:lnTo>
                    <a:pt x="99860" y="59690"/>
                  </a:lnTo>
                  <a:lnTo>
                    <a:pt x="32270" y="59690"/>
                  </a:lnTo>
                  <a:lnTo>
                    <a:pt x="32270" y="0"/>
                  </a:lnTo>
                  <a:lnTo>
                    <a:pt x="0" y="0"/>
                  </a:lnTo>
                  <a:lnTo>
                    <a:pt x="0" y="5969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32270" y="140970"/>
                  </a:lnTo>
                  <a:lnTo>
                    <a:pt x="32270" y="76200"/>
                  </a:lnTo>
                  <a:lnTo>
                    <a:pt x="99860" y="76200"/>
                  </a:lnTo>
                  <a:lnTo>
                    <a:pt x="99860" y="140970"/>
                  </a:lnTo>
                  <a:lnTo>
                    <a:pt x="131940" y="140970"/>
                  </a:lnTo>
                  <a:lnTo>
                    <a:pt x="131940" y="76200"/>
                  </a:lnTo>
                  <a:lnTo>
                    <a:pt x="131940" y="59690"/>
                  </a:lnTo>
                  <a:lnTo>
                    <a:pt x="131940" y="0"/>
                  </a:lnTo>
                  <a:close/>
                </a:path>
              </a:pathLst>
            </a:custGeom>
            <a:solidFill>
              <a:srgbClr val="009A93"/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4BF4DE5E-3EF1-4658-AFE6-F3A31ED72FB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936" y="6395146"/>
              <a:ext cx="138798" cy="140919"/>
            </a:xfrm>
            <a:prstGeom prst="rect">
              <a:avLst/>
            </a:prstGeom>
          </p:spPr>
        </p:pic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B868ED9C-2489-4177-A386-165AE86058D4}"/>
                </a:ext>
              </a:extLst>
            </p:cNvPr>
            <p:cNvSpPr/>
            <p:nvPr/>
          </p:nvSpPr>
          <p:spPr>
            <a:xfrm>
              <a:off x="1117930" y="6395148"/>
              <a:ext cx="32384" cy="140970"/>
            </a:xfrm>
            <a:custGeom>
              <a:avLst/>
              <a:gdLst/>
              <a:ahLst/>
              <a:cxnLst/>
              <a:rect l="l" t="t" r="r" b="b"/>
              <a:pathLst>
                <a:path w="32384" h="140970">
                  <a:moveTo>
                    <a:pt x="32283" y="0"/>
                  </a:moveTo>
                  <a:lnTo>
                    <a:pt x="0" y="0"/>
                  </a:lnTo>
                  <a:lnTo>
                    <a:pt x="0" y="140512"/>
                  </a:lnTo>
                  <a:lnTo>
                    <a:pt x="32283" y="140512"/>
                  </a:lnTo>
                  <a:lnTo>
                    <a:pt x="32283" y="0"/>
                  </a:lnTo>
                  <a:close/>
                </a:path>
              </a:pathLst>
            </a:custGeom>
            <a:solidFill>
              <a:srgbClr val="B71C54"/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BC06AEB6-4BA9-469E-9C7E-4FE0BD7EED5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8402" y="6394747"/>
              <a:ext cx="138798" cy="140906"/>
            </a:xfrm>
            <a:prstGeom prst="rect">
              <a:avLst/>
            </a:prstGeom>
          </p:spPr>
        </p:pic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00213D07-F09B-445A-B14C-4D9CA4E3FBC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930" y="6348347"/>
              <a:ext cx="636540" cy="312008"/>
            </a:xfrm>
            <a:prstGeom prst="rect">
              <a:avLst/>
            </a:prstGeom>
          </p:spPr>
        </p:pic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8541C6-09B3-44F4-A080-CE09FF4E69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696" y="1997272"/>
            <a:ext cx="11532608" cy="4536613"/>
          </a:xfrm>
        </p:spPr>
        <p:txBody>
          <a:bodyPr/>
          <a:lstStyle>
            <a:lvl1pPr marL="342908" indent="-342908">
              <a:buFontTx/>
              <a:buBlip>
                <a:blip r:embed="rId5"/>
              </a:buBlip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412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13C8-8137-41BD-B9BA-4A8940C46261}" type="datetime1">
              <a:rPr lang="fr-FR" smtClean="0"/>
              <a:t>23/11/2022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46BF-FC26-46D9-BA39-6B3A7C5631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55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B509-E8B8-43ED-8AC8-2CE67003CBFA}" type="datetime1">
              <a:rPr lang="fr-FR" smtClean="0"/>
              <a:t>23/11/2022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46BF-FC26-46D9-BA39-6B3A7C5631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40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A9ED-8EB9-40E7-AC91-1756FEC48B84}" type="datetime1">
              <a:rPr lang="fr-FR" smtClean="0"/>
              <a:t>23/11/2022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46BF-FC26-46D9-BA39-6B3A7C5631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30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E3FDB-EA91-408F-B312-B5BB59D5EAF7}" type="datetime1">
              <a:rPr lang="fr-FR" smtClean="0"/>
              <a:t>23/11/2022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9B6F-9B2B-4036-86B9-2B91C12DF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31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7" r:id="rId5"/>
    <p:sldLayoutId id="214748366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78" y="1371067"/>
            <a:ext cx="12152322" cy="1820387"/>
          </a:xfrm>
          <a:solidFill>
            <a:srgbClr val="0B708A"/>
          </a:solidFill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chemeClr val="bg1"/>
                </a:solidFill>
                <a:latin typeface="Arial Black" panose="020B0A04020102020204" pitchFamily="34" charset="0"/>
              </a:rPr>
              <a:t>Plateforme de Coordination et d’Orientation </a:t>
            </a:r>
            <a:r>
              <a:rPr lang="fr-FR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fr-FR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&amp;</a:t>
            </a:r>
            <a:br>
              <a:rPr lang="fr-FR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3600" dirty="0">
                <a:solidFill>
                  <a:schemeClr val="bg1"/>
                </a:solidFill>
                <a:latin typeface="Arial Black" panose="020B0A04020102020204" pitchFamily="34" charset="0"/>
              </a:rPr>
              <a:t>Réseaux de Suivi des Enfants </a:t>
            </a:r>
            <a:r>
              <a:rPr lang="fr-FR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Vulnérables  </a:t>
            </a:r>
            <a:r>
              <a:rPr lang="fr-FR" sz="3600" dirty="0">
                <a:solidFill>
                  <a:schemeClr val="bg1"/>
                </a:solidFill>
                <a:latin typeface="Arial Black" panose="020B0A04020102020204" pitchFamily="34" charset="0"/>
              </a:rPr>
              <a:t>: </a:t>
            </a:r>
            <a:r>
              <a:rPr lang="fr-FR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fr-FR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quelle </a:t>
            </a:r>
            <a:r>
              <a:rPr lang="fr-FR" sz="3600" dirty="0">
                <a:solidFill>
                  <a:schemeClr val="bg1"/>
                </a:solidFill>
                <a:latin typeface="Arial Black" panose="020B0A04020102020204" pitchFamily="34" charset="0"/>
              </a:rPr>
              <a:t>articulation ?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0826" y="3651828"/>
            <a:ext cx="9489837" cy="165576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16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fr-FR" b="1" baseline="30000" dirty="0">
                <a:solidFill>
                  <a:srgbClr val="16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b="1" dirty="0">
                <a:solidFill>
                  <a:srgbClr val="16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journée des Réseaux de Périnatalité d’Ile de De France </a:t>
            </a:r>
          </a:p>
          <a:p>
            <a:r>
              <a:rPr lang="fr-FR" b="1" dirty="0">
                <a:solidFill>
                  <a:srgbClr val="16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Jeudi 24 novembre 2022</a:t>
            </a:r>
          </a:p>
          <a:p>
            <a:r>
              <a:rPr lang="fr-FR" b="1" dirty="0">
                <a:solidFill>
                  <a:srgbClr val="16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 75 Sémaphore, PCO/PDAP 93</a:t>
            </a:r>
          </a:p>
          <a:p>
            <a:r>
              <a:rPr lang="fr-FR" b="1" dirty="0">
                <a:solidFill>
                  <a:srgbClr val="16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RSPP &amp; NEF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835" y="5165436"/>
            <a:ext cx="1692564" cy="16925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27" y="150218"/>
            <a:ext cx="1660236" cy="9223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3" y="5354494"/>
            <a:ext cx="1314448" cy="13144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35" y="5449743"/>
            <a:ext cx="4076700" cy="11239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37" y="5767964"/>
            <a:ext cx="1984248" cy="83820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46BF-FC26-46D9-BA39-6B3A7C5631B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110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E16E5-59DA-40A3-A2C5-7331DF5F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000"/>
            <a:ext cx="12192000" cy="1210378"/>
          </a:xfrm>
        </p:spPr>
        <p:txBody>
          <a:bodyPr/>
          <a:lstStyle/>
          <a:p>
            <a:r>
              <a:rPr lang="fr-FR" dirty="0"/>
              <a:t>Parcours diagnostic TSA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0585B9-1C66-4F1A-AF76-E1C8B7F5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69718F-00FB-4984-8C18-00AAF311C954}"/>
              </a:ext>
            </a:extLst>
          </p:cNvPr>
          <p:cNvSpPr/>
          <p:nvPr/>
        </p:nvSpPr>
        <p:spPr>
          <a:xfrm>
            <a:off x="805069" y="2523500"/>
            <a:ext cx="5521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Plateforme Diagnostic Autisme de Proximité PDAP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8EAF6A-BAE1-4FF3-948A-E3200B4E0A43}"/>
              </a:ext>
            </a:extLst>
          </p:cNvPr>
          <p:cNvSpPr/>
          <p:nvPr/>
        </p:nvSpPr>
        <p:spPr>
          <a:xfrm>
            <a:off x="965786" y="4412249"/>
            <a:ext cx="5200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Plateforme de Coordination et Orientation PCO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8A7757-2351-4072-AB9A-729C30FA9F72}"/>
              </a:ext>
            </a:extLst>
          </p:cNvPr>
          <p:cNvSpPr txBox="1"/>
          <p:nvPr/>
        </p:nvSpPr>
        <p:spPr>
          <a:xfrm>
            <a:off x="6752529" y="2475206"/>
            <a:ext cx="2441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DIAGNOSTIC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AB9F8D9-4893-4890-BCC1-464BA85ADB4E}"/>
              </a:ext>
            </a:extLst>
          </p:cNvPr>
          <p:cNvSpPr txBox="1"/>
          <p:nvPr/>
        </p:nvSpPr>
        <p:spPr>
          <a:xfrm>
            <a:off x="6752529" y="4346439"/>
            <a:ext cx="305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SOINS PRECOCES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B2B7B6-72E5-4346-B9A6-C6940C6F4B74}"/>
              </a:ext>
            </a:extLst>
          </p:cNvPr>
          <p:cNvSpPr/>
          <p:nvPr/>
        </p:nvSpPr>
        <p:spPr>
          <a:xfrm>
            <a:off x="10148036" y="2475206"/>
            <a:ext cx="744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TSA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38B4EB-BB80-4C47-90EE-12585EDF8919}"/>
              </a:ext>
            </a:extLst>
          </p:cNvPr>
          <p:cNvSpPr/>
          <p:nvPr/>
        </p:nvSpPr>
        <p:spPr>
          <a:xfrm>
            <a:off x="10148036" y="4346439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TND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EE569-AB2C-4169-A5AC-00BD937A659F}"/>
              </a:ext>
            </a:extLst>
          </p:cNvPr>
          <p:cNvSpPr/>
          <p:nvPr/>
        </p:nvSpPr>
        <p:spPr>
          <a:xfrm>
            <a:off x="1789140" y="3396586"/>
            <a:ext cx="3286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fr-FR" sz="2000" b="1" dirty="0">
                <a:solidFill>
                  <a:srgbClr val="20366D"/>
                </a:solidFill>
                <a:latin typeface="Calibri" panose="020F0502020204030204"/>
              </a:rPr>
              <a:t>Centre Diagnostic Expert CDE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6C464C7-68FE-4B9D-9BA5-2D7B3670A6D0}"/>
              </a:ext>
            </a:extLst>
          </p:cNvPr>
          <p:cNvSpPr txBox="1"/>
          <p:nvPr/>
        </p:nvSpPr>
        <p:spPr>
          <a:xfrm>
            <a:off x="6752528" y="3335031"/>
            <a:ext cx="2441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DIAGNOSTIC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7C44CA-D35C-4473-AD6D-D43F16837A09}"/>
              </a:ext>
            </a:extLst>
          </p:cNvPr>
          <p:cNvSpPr/>
          <p:nvPr/>
        </p:nvSpPr>
        <p:spPr>
          <a:xfrm>
            <a:off x="10148036" y="3335031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TND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FD463D4-C9E6-4ADB-AFAD-D098D447EED5}"/>
              </a:ext>
            </a:extLst>
          </p:cNvPr>
          <p:cNvSpPr txBox="1"/>
          <p:nvPr/>
        </p:nvSpPr>
        <p:spPr>
          <a:xfrm>
            <a:off x="2773034" y="5283495"/>
            <a:ext cx="6907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4"/>
                </a:solidFill>
              </a:rPr>
              <a:t>Plateforme TND 93 = plateforme intégré PDAP-PCO</a:t>
            </a:r>
          </a:p>
          <a:p>
            <a:pPr algn="ctr"/>
            <a:r>
              <a:rPr lang="fr-FR" sz="2400" b="1" dirty="0">
                <a:solidFill>
                  <a:schemeClr val="accent4"/>
                </a:solidFill>
              </a:rPr>
              <a:t>le futur?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AA93F55-C8CF-4E96-9496-0AE1734A5A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missions d’une PCO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me 5"/>
          <p:cNvGraphicFramePr/>
          <p:nvPr>
            <p:extLst/>
          </p:nvPr>
        </p:nvGraphicFramePr>
        <p:xfrm>
          <a:off x="1816577" y="1997315"/>
          <a:ext cx="8558846" cy="464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44877C8-A3C6-45B0-8FFC-837420A86F6C}"/>
              </a:ext>
            </a:extLst>
          </p:cNvPr>
          <p:cNvSpPr/>
          <p:nvPr/>
        </p:nvSpPr>
        <p:spPr>
          <a:xfrm>
            <a:off x="4631634" y="1819378"/>
            <a:ext cx="6818243" cy="4972684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4A0E0E3-CDB7-4C86-9609-46E4E41507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missions d’une PCO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me 5"/>
          <p:cNvGraphicFramePr/>
          <p:nvPr>
            <p:extLst/>
          </p:nvPr>
        </p:nvGraphicFramePr>
        <p:xfrm>
          <a:off x="1816577" y="1997315"/>
          <a:ext cx="8558846" cy="464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0BEA5B4-B372-4BF1-ABB2-A26950BB46E8}"/>
              </a:ext>
            </a:extLst>
          </p:cNvPr>
          <p:cNvSpPr/>
          <p:nvPr/>
        </p:nvSpPr>
        <p:spPr>
          <a:xfrm>
            <a:off x="7593496" y="1819378"/>
            <a:ext cx="3150704" cy="5118135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F54484-DAF0-4B09-9098-89B558268C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Rôle de la PCO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image59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53922" y="2136461"/>
            <a:ext cx="6408752" cy="4064137"/>
          </a:xfrm>
          <a:prstGeom prst="rect">
            <a:avLst/>
          </a:prstGeom>
          <a:ln/>
        </p:spPr>
      </p:pic>
      <p:sp>
        <p:nvSpPr>
          <p:cNvPr id="22" name="Rectangle 21"/>
          <p:cNvSpPr/>
          <p:nvPr/>
        </p:nvSpPr>
        <p:spPr>
          <a:xfrm>
            <a:off x="8162674" y="3448209"/>
            <a:ext cx="30241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EE4C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Avant stabilisation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EE4C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diagnostic!!!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6A454F-0748-43A4-B6F9-65EF3C2D4016}"/>
              </a:ext>
            </a:extLst>
          </p:cNvPr>
          <p:cNvSpPr txBox="1"/>
          <p:nvPr/>
        </p:nvSpPr>
        <p:spPr>
          <a:xfrm>
            <a:off x="1401730" y="2714034"/>
            <a:ext cx="1790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Développement global de l’enfant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C0C5A32-823F-4F98-BF2A-C1E3B70B1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000"/>
            <a:ext cx="12192000" cy="1210378"/>
          </a:xfrm>
        </p:spPr>
        <p:txBody>
          <a:bodyPr/>
          <a:lstStyle/>
          <a:p>
            <a:r>
              <a:rPr lang="fr-FR" dirty="0"/>
              <a:t>Parcours sans PCO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 : coins arrondis 10">
            <a:extLst>
              <a:ext uri="{FF2B5EF4-FFF2-40B4-BE49-F238E27FC236}">
                <a16:creationId xmlns:a16="http://schemas.microsoft.com/office/drawing/2014/main" id="{A86F9FF7-B9EF-4C6D-962A-6EFF5727D86F}"/>
              </a:ext>
            </a:extLst>
          </p:cNvPr>
          <p:cNvSpPr/>
          <p:nvPr/>
        </p:nvSpPr>
        <p:spPr>
          <a:xfrm>
            <a:off x="323224" y="2199503"/>
            <a:ext cx="614941" cy="2831157"/>
          </a:xfrm>
          <a:prstGeom prst="roundRect">
            <a:avLst/>
          </a:prstGeom>
          <a:solidFill>
            <a:srgbClr val="EE4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Suspicion de TND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retard de développement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815935" y="5878285"/>
            <a:ext cx="10836134" cy="666205"/>
          </a:xfrm>
          <a:prstGeom prst="rightArrow">
            <a:avLst/>
          </a:prstGeom>
          <a:solidFill>
            <a:srgbClr val="00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98163" y="5995153"/>
            <a:ext cx="57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00230" y="5995153"/>
            <a:ext cx="68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M12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06028" y="6001512"/>
            <a:ext cx="68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M18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702521" y="6001512"/>
            <a:ext cx="68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M24</a:t>
            </a:r>
          </a:p>
        </p:txBody>
      </p:sp>
      <p:sp>
        <p:nvSpPr>
          <p:cNvPr id="11" name="Rectangle : coins arrondis 6">
            <a:extLst>
              <a:ext uri="{FF2B5EF4-FFF2-40B4-BE49-F238E27FC236}">
                <a16:creationId xmlns:a16="http://schemas.microsoft.com/office/drawing/2014/main" id="{A7F9AAAB-2B4D-4665-983D-C6A824062678}"/>
              </a:ext>
            </a:extLst>
          </p:cNvPr>
          <p:cNvSpPr/>
          <p:nvPr/>
        </p:nvSpPr>
        <p:spPr>
          <a:xfrm>
            <a:off x="1956783" y="4576982"/>
            <a:ext cx="1424171" cy="4390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Admission en CMP/CAMSP</a:t>
            </a:r>
          </a:p>
        </p:txBody>
      </p:sp>
      <p:sp>
        <p:nvSpPr>
          <p:cNvPr id="14" name="Rectangle : coins arrondis 9">
            <a:extLst>
              <a:ext uri="{FF2B5EF4-FFF2-40B4-BE49-F238E27FC236}">
                <a16:creationId xmlns:a16="http://schemas.microsoft.com/office/drawing/2014/main" id="{7EFDEB55-482B-452A-A0EA-B06056942E0C}"/>
              </a:ext>
            </a:extLst>
          </p:cNvPr>
          <p:cNvSpPr/>
          <p:nvPr/>
        </p:nvSpPr>
        <p:spPr>
          <a:xfrm>
            <a:off x="3994111" y="5120126"/>
            <a:ext cx="5855568" cy="252000"/>
          </a:xfrm>
          <a:prstGeom prst="roundRect">
            <a:avLst/>
          </a:prstGeom>
          <a:solidFill>
            <a:srgbClr val="00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Soins au CMP</a:t>
            </a:r>
          </a:p>
        </p:txBody>
      </p:sp>
      <p:sp>
        <p:nvSpPr>
          <p:cNvPr id="15" name="Rectangle : coins arrondis 11">
            <a:extLst>
              <a:ext uri="{FF2B5EF4-FFF2-40B4-BE49-F238E27FC236}">
                <a16:creationId xmlns:a16="http://schemas.microsoft.com/office/drawing/2014/main" id="{899FAB77-6722-4FC3-90C8-59F57111C9E5}"/>
              </a:ext>
            </a:extLst>
          </p:cNvPr>
          <p:cNvSpPr/>
          <p:nvPr/>
        </p:nvSpPr>
        <p:spPr>
          <a:xfrm>
            <a:off x="2159835" y="3280648"/>
            <a:ext cx="1284393" cy="2833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Bilan en PDAP</a:t>
            </a:r>
          </a:p>
        </p:txBody>
      </p:sp>
      <p:sp>
        <p:nvSpPr>
          <p:cNvPr id="16" name="Rectangle : coins arrondis 12">
            <a:extLst>
              <a:ext uri="{FF2B5EF4-FFF2-40B4-BE49-F238E27FC236}">
                <a16:creationId xmlns:a16="http://schemas.microsoft.com/office/drawing/2014/main" id="{A6B62EA8-C839-4E2E-93D9-764908672F23}"/>
              </a:ext>
            </a:extLst>
          </p:cNvPr>
          <p:cNvSpPr/>
          <p:nvPr/>
        </p:nvSpPr>
        <p:spPr>
          <a:xfrm>
            <a:off x="3715857" y="3091917"/>
            <a:ext cx="1900082" cy="660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Restitution diag.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Constitution du dossier MDPH</a:t>
            </a: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5" y="5069849"/>
            <a:ext cx="884405" cy="8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 : coins arrondis 9">
            <a:extLst>
              <a:ext uri="{FF2B5EF4-FFF2-40B4-BE49-F238E27FC236}">
                <a16:creationId xmlns:a16="http://schemas.microsoft.com/office/drawing/2014/main" id="{74E13CAB-8E11-45F9-B4CF-5810C0DB0009}"/>
              </a:ext>
            </a:extLst>
          </p:cNvPr>
          <p:cNvSpPr/>
          <p:nvPr/>
        </p:nvSpPr>
        <p:spPr>
          <a:xfrm>
            <a:off x="7792278" y="3275218"/>
            <a:ext cx="2057402" cy="252000"/>
          </a:xfrm>
          <a:prstGeom prst="roundRect">
            <a:avLst/>
          </a:prstGeom>
          <a:solidFill>
            <a:srgbClr val="00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Soins en libéral</a:t>
            </a:r>
          </a:p>
        </p:txBody>
      </p:sp>
      <p:sp>
        <p:nvSpPr>
          <p:cNvPr id="25" name="Rectangle : coins arrondis 9">
            <a:extLst>
              <a:ext uri="{FF2B5EF4-FFF2-40B4-BE49-F238E27FC236}">
                <a16:creationId xmlns:a16="http://schemas.microsoft.com/office/drawing/2014/main" id="{1D40670C-8CBE-4D63-BFF6-51856D8F3E10}"/>
              </a:ext>
            </a:extLst>
          </p:cNvPr>
          <p:cNvSpPr/>
          <p:nvPr/>
        </p:nvSpPr>
        <p:spPr>
          <a:xfrm>
            <a:off x="7440144" y="4222379"/>
            <a:ext cx="2409535" cy="252000"/>
          </a:xfrm>
          <a:prstGeom prst="roundRect">
            <a:avLst/>
          </a:prstGeom>
          <a:solidFill>
            <a:srgbClr val="00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Soins en libéral</a:t>
            </a:r>
          </a:p>
        </p:txBody>
      </p:sp>
      <p:sp>
        <p:nvSpPr>
          <p:cNvPr id="26" name="Rectangle : coins arrondis 9">
            <a:extLst>
              <a:ext uri="{FF2B5EF4-FFF2-40B4-BE49-F238E27FC236}">
                <a16:creationId xmlns:a16="http://schemas.microsoft.com/office/drawing/2014/main" id="{9BB0FCED-B93F-4A60-B2D1-D1E663E39454}"/>
              </a:ext>
            </a:extLst>
          </p:cNvPr>
          <p:cNvSpPr/>
          <p:nvPr/>
        </p:nvSpPr>
        <p:spPr>
          <a:xfrm>
            <a:off x="4904812" y="2330617"/>
            <a:ext cx="4944867" cy="252000"/>
          </a:xfrm>
          <a:prstGeom prst="roundRect">
            <a:avLst/>
          </a:prstGeom>
          <a:solidFill>
            <a:srgbClr val="00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Soins en libéral</a:t>
            </a:r>
          </a:p>
        </p:txBody>
      </p:sp>
      <p:sp>
        <p:nvSpPr>
          <p:cNvPr id="27" name="Rectangle : coins arrondis 14">
            <a:extLst>
              <a:ext uri="{FF2B5EF4-FFF2-40B4-BE49-F238E27FC236}">
                <a16:creationId xmlns:a16="http://schemas.microsoft.com/office/drawing/2014/main" id="{6F591760-3754-4B6D-B131-BF64238F9ED5}"/>
              </a:ext>
            </a:extLst>
          </p:cNvPr>
          <p:cNvSpPr/>
          <p:nvPr/>
        </p:nvSpPr>
        <p:spPr>
          <a:xfrm>
            <a:off x="1189135" y="2263117"/>
            <a:ext cx="1569812" cy="4088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Constitution d’un dossier MDPH</a:t>
            </a:r>
          </a:p>
        </p:txBody>
      </p:sp>
      <p:sp>
        <p:nvSpPr>
          <p:cNvPr id="28" name="Rectangle : coins arrondis 15">
            <a:extLst>
              <a:ext uri="{FF2B5EF4-FFF2-40B4-BE49-F238E27FC236}">
                <a16:creationId xmlns:a16="http://schemas.microsoft.com/office/drawing/2014/main" id="{29D746AE-9606-41BC-8194-795C360E44EF}"/>
              </a:ext>
            </a:extLst>
          </p:cNvPr>
          <p:cNvSpPr/>
          <p:nvPr/>
        </p:nvSpPr>
        <p:spPr>
          <a:xfrm>
            <a:off x="3444228" y="2219211"/>
            <a:ext cx="1151289" cy="4878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Notification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l’AEEH</a:t>
            </a:r>
          </a:p>
        </p:txBody>
      </p:sp>
      <p:sp>
        <p:nvSpPr>
          <p:cNvPr id="29" name="Rectangle : coins arrondis 14">
            <a:extLst>
              <a:ext uri="{FF2B5EF4-FFF2-40B4-BE49-F238E27FC236}">
                <a16:creationId xmlns:a16="http://schemas.microsoft.com/office/drawing/2014/main" id="{5E8D68DF-6CBA-462E-B1FA-75FE64CCD746}"/>
              </a:ext>
            </a:extLst>
          </p:cNvPr>
          <p:cNvSpPr/>
          <p:nvPr/>
        </p:nvSpPr>
        <p:spPr>
          <a:xfrm>
            <a:off x="3994110" y="4181792"/>
            <a:ext cx="1569812" cy="4088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Constitution d’un dossier MDPH</a:t>
            </a:r>
          </a:p>
        </p:txBody>
      </p:sp>
      <p:sp>
        <p:nvSpPr>
          <p:cNvPr id="30" name="Rectangle : coins arrondis 15">
            <a:extLst>
              <a:ext uri="{FF2B5EF4-FFF2-40B4-BE49-F238E27FC236}">
                <a16:creationId xmlns:a16="http://schemas.microsoft.com/office/drawing/2014/main" id="{9D7E6AC3-9FCE-43A0-949A-39D331D415EA}"/>
              </a:ext>
            </a:extLst>
          </p:cNvPr>
          <p:cNvSpPr/>
          <p:nvPr/>
        </p:nvSpPr>
        <p:spPr>
          <a:xfrm>
            <a:off x="5995036" y="4133098"/>
            <a:ext cx="1128098" cy="4878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Notification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l’AEEH</a:t>
            </a:r>
          </a:p>
        </p:txBody>
      </p:sp>
      <p:sp>
        <p:nvSpPr>
          <p:cNvPr id="31" name="Rectangle : coins arrondis 15">
            <a:extLst>
              <a:ext uri="{FF2B5EF4-FFF2-40B4-BE49-F238E27FC236}">
                <a16:creationId xmlns:a16="http://schemas.microsoft.com/office/drawing/2014/main" id="{5B030DDC-F8F7-4074-887C-6C05A6646FC2}"/>
              </a:ext>
            </a:extLst>
          </p:cNvPr>
          <p:cNvSpPr/>
          <p:nvPr/>
        </p:nvSpPr>
        <p:spPr>
          <a:xfrm>
            <a:off x="6312046" y="3178385"/>
            <a:ext cx="1128098" cy="4878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Notification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l’AEEH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3F17F6A-4C79-44DC-A93F-65B881DB379A}"/>
              </a:ext>
            </a:extLst>
          </p:cNvPr>
          <p:cNvCxnSpPr/>
          <p:nvPr/>
        </p:nvCxnSpPr>
        <p:spPr>
          <a:xfrm flipV="1">
            <a:off x="1128930" y="2902226"/>
            <a:ext cx="173096" cy="616226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33B5F1C-B04C-4212-8D53-BF3366D37204}"/>
              </a:ext>
            </a:extLst>
          </p:cNvPr>
          <p:cNvCxnSpPr>
            <a:cxnSpLocks/>
          </p:cNvCxnSpPr>
          <p:nvPr/>
        </p:nvCxnSpPr>
        <p:spPr>
          <a:xfrm flipV="1">
            <a:off x="1185581" y="3438939"/>
            <a:ext cx="742381" cy="316766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D0B83EB7-7903-4897-9433-3A31D797188B}"/>
              </a:ext>
            </a:extLst>
          </p:cNvPr>
          <p:cNvCxnSpPr/>
          <p:nvPr/>
        </p:nvCxnSpPr>
        <p:spPr>
          <a:xfrm>
            <a:off x="1165703" y="4046059"/>
            <a:ext cx="614941" cy="540862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7A382C41-2028-4061-ADED-2B2728FFEDDE}"/>
              </a:ext>
            </a:extLst>
          </p:cNvPr>
          <p:cNvCxnSpPr/>
          <p:nvPr/>
        </p:nvCxnSpPr>
        <p:spPr>
          <a:xfrm>
            <a:off x="2951922" y="2436739"/>
            <a:ext cx="308113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6CDB0DE9-2CE4-4B2F-89B6-7440E6C1E064}"/>
              </a:ext>
            </a:extLst>
          </p:cNvPr>
          <p:cNvCxnSpPr/>
          <p:nvPr/>
        </p:nvCxnSpPr>
        <p:spPr>
          <a:xfrm>
            <a:off x="3483984" y="3406182"/>
            <a:ext cx="180000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EA87DC82-1621-4880-A13B-C5611A1E8D7B}"/>
              </a:ext>
            </a:extLst>
          </p:cNvPr>
          <p:cNvCxnSpPr/>
          <p:nvPr/>
        </p:nvCxnSpPr>
        <p:spPr>
          <a:xfrm>
            <a:off x="4656945" y="2436629"/>
            <a:ext cx="180000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6B374B6C-86EE-40AD-BB50-BE2020A5E840}"/>
              </a:ext>
            </a:extLst>
          </p:cNvPr>
          <p:cNvCxnSpPr>
            <a:cxnSpLocks/>
          </p:cNvCxnSpPr>
          <p:nvPr/>
        </p:nvCxnSpPr>
        <p:spPr>
          <a:xfrm>
            <a:off x="5778503" y="3422319"/>
            <a:ext cx="370178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13460257-8F7D-447F-A2EC-42065F72381D}"/>
              </a:ext>
            </a:extLst>
          </p:cNvPr>
          <p:cNvCxnSpPr/>
          <p:nvPr/>
        </p:nvCxnSpPr>
        <p:spPr>
          <a:xfrm>
            <a:off x="5668625" y="4368258"/>
            <a:ext cx="180000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99046B43-E5A9-41FD-B7B2-FCE999713823}"/>
              </a:ext>
            </a:extLst>
          </p:cNvPr>
          <p:cNvCxnSpPr/>
          <p:nvPr/>
        </p:nvCxnSpPr>
        <p:spPr>
          <a:xfrm>
            <a:off x="7522521" y="3401218"/>
            <a:ext cx="180000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2F7E76B7-B383-431F-9313-2D6501F4A4FB}"/>
              </a:ext>
            </a:extLst>
          </p:cNvPr>
          <p:cNvCxnSpPr/>
          <p:nvPr/>
        </p:nvCxnSpPr>
        <p:spPr>
          <a:xfrm>
            <a:off x="7200509" y="4313975"/>
            <a:ext cx="180000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624FEADC-DA5F-4CE6-8D07-11DA3208C8F3}"/>
              </a:ext>
            </a:extLst>
          </p:cNvPr>
          <p:cNvCxnSpPr>
            <a:cxnSpLocks/>
          </p:cNvCxnSpPr>
          <p:nvPr/>
        </p:nvCxnSpPr>
        <p:spPr>
          <a:xfrm flipV="1">
            <a:off x="3468004" y="4408010"/>
            <a:ext cx="391959" cy="303191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5599962D-7C25-411F-9944-1DBC171795B8}"/>
              </a:ext>
            </a:extLst>
          </p:cNvPr>
          <p:cNvCxnSpPr>
            <a:cxnSpLocks/>
          </p:cNvCxnSpPr>
          <p:nvPr/>
        </p:nvCxnSpPr>
        <p:spPr>
          <a:xfrm>
            <a:off x="3468004" y="4881254"/>
            <a:ext cx="391959" cy="294988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4AF6BC2-D5E6-432A-A511-F1DA48945D17}"/>
              </a:ext>
            </a:extLst>
          </p:cNvPr>
          <p:cNvCxnSpPr/>
          <p:nvPr/>
        </p:nvCxnSpPr>
        <p:spPr>
          <a:xfrm flipV="1">
            <a:off x="1927962" y="2874632"/>
            <a:ext cx="7514212" cy="275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146F242-AA84-42A8-9352-3265BFA28573}"/>
              </a:ext>
            </a:extLst>
          </p:cNvPr>
          <p:cNvCxnSpPr/>
          <p:nvPr/>
        </p:nvCxnSpPr>
        <p:spPr>
          <a:xfrm flipV="1">
            <a:off x="1927962" y="3910338"/>
            <a:ext cx="7514212" cy="275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2563673-C42A-41B2-9882-FA8D652FBFEA}"/>
              </a:ext>
            </a:extLst>
          </p:cNvPr>
          <p:cNvSpPr/>
          <p:nvPr/>
        </p:nvSpPr>
        <p:spPr>
          <a:xfrm>
            <a:off x="10091589" y="2187856"/>
            <a:ext cx="1829864" cy="1560228"/>
          </a:xfrm>
          <a:prstGeom prst="roundRect">
            <a:avLst/>
          </a:prstGeom>
          <a:solidFill>
            <a:srgbClr val="B61A5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2330639-2C6D-4639-B17B-B59032360828}"/>
              </a:ext>
            </a:extLst>
          </p:cNvPr>
          <p:cNvSpPr txBox="1"/>
          <p:nvPr/>
        </p:nvSpPr>
        <p:spPr>
          <a:xfrm>
            <a:off x="10118372" y="2545166"/>
            <a:ext cx="1829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Parcours libéral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E4BA3565-0276-4D2A-BA77-DD1A81679AFE}"/>
              </a:ext>
            </a:extLst>
          </p:cNvPr>
          <p:cNvSpPr/>
          <p:nvPr/>
        </p:nvSpPr>
        <p:spPr>
          <a:xfrm>
            <a:off x="10091589" y="3988379"/>
            <a:ext cx="1829864" cy="720000"/>
          </a:xfrm>
          <a:prstGeom prst="roundRect">
            <a:avLst/>
          </a:prstGeom>
          <a:solidFill>
            <a:srgbClr val="B61A5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0622557-D9CC-4002-8B30-D26A83AD72F8}"/>
              </a:ext>
            </a:extLst>
          </p:cNvPr>
          <p:cNvSpPr txBox="1"/>
          <p:nvPr/>
        </p:nvSpPr>
        <p:spPr>
          <a:xfrm>
            <a:off x="10111364" y="3952995"/>
            <a:ext cx="1829865" cy="8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Parcours mixte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75E1E73A-3D38-4DBF-9D14-E41BFAF3FECC}"/>
              </a:ext>
            </a:extLst>
          </p:cNvPr>
          <p:cNvSpPr/>
          <p:nvPr/>
        </p:nvSpPr>
        <p:spPr>
          <a:xfrm>
            <a:off x="10091589" y="4926538"/>
            <a:ext cx="1829864" cy="720000"/>
          </a:xfrm>
          <a:prstGeom prst="roundRect">
            <a:avLst/>
          </a:prstGeom>
          <a:solidFill>
            <a:srgbClr val="B61A5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8D606B48-58AC-484F-B9FA-432D7FEEC05A}"/>
              </a:ext>
            </a:extLst>
          </p:cNvPr>
          <p:cNvSpPr txBox="1"/>
          <p:nvPr/>
        </p:nvSpPr>
        <p:spPr>
          <a:xfrm>
            <a:off x="10111364" y="4891154"/>
            <a:ext cx="1829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Parcours institutionnel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C78E7CFC-C7C2-45E6-B77B-7C4650841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000"/>
            <a:ext cx="12192000" cy="1210378"/>
          </a:xfrm>
        </p:spPr>
        <p:txBody>
          <a:bodyPr/>
          <a:lstStyle/>
          <a:p>
            <a:r>
              <a:rPr lang="fr-FR" dirty="0"/>
              <a:t>Parcours avec PCO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 : coins arrondis 10">
            <a:extLst>
              <a:ext uri="{FF2B5EF4-FFF2-40B4-BE49-F238E27FC236}">
                <a16:creationId xmlns:a16="http://schemas.microsoft.com/office/drawing/2014/main" id="{A86F9FF7-B9EF-4C6D-962A-6EFF5727D86F}"/>
              </a:ext>
            </a:extLst>
          </p:cNvPr>
          <p:cNvSpPr/>
          <p:nvPr/>
        </p:nvSpPr>
        <p:spPr>
          <a:xfrm>
            <a:off x="323224" y="2199503"/>
            <a:ext cx="614941" cy="2831157"/>
          </a:xfrm>
          <a:prstGeom prst="roundRect">
            <a:avLst/>
          </a:prstGeom>
          <a:solidFill>
            <a:srgbClr val="EE4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Suspicion de TND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retard de développement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815935" y="5878285"/>
            <a:ext cx="10836134" cy="666205"/>
          </a:xfrm>
          <a:prstGeom prst="rightArrow">
            <a:avLst/>
          </a:prstGeom>
          <a:solidFill>
            <a:srgbClr val="00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98163" y="5995153"/>
            <a:ext cx="57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00230" y="5995153"/>
            <a:ext cx="68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M12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06028" y="6001512"/>
            <a:ext cx="68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M18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702521" y="6001512"/>
            <a:ext cx="68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M24</a:t>
            </a:r>
          </a:p>
        </p:txBody>
      </p:sp>
      <p:sp>
        <p:nvSpPr>
          <p:cNvPr id="11" name="Rectangle : coins arrondis 6">
            <a:extLst>
              <a:ext uri="{FF2B5EF4-FFF2-40B4-BE49-F238E27FC236}">
                <a16:creationId xmlns:a16="http://schemas.microsoft.com/office/drawing/2014/main" id="{A7F9AAAB-2B4D-4665-983D-C6A824062678}"/>
              </a:ext>
            </a:extLst>
          </p:cNvPr>
          <p:cNvSpPr/>
          <p:nvPr/>
        </p:nvSpPr>
        <p:spPr>
          <a:xfrm>
            <a:off x="1956783" y="4576982"/>
            <a:ext cx="1424171" cy="4390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Admission en CMP/CAMSP</a:t>
            </a:r>
          </a:p>
        </p:txBody>
      </p:sp>
      <p:sp>
        <p:nvSpPr>
          <p:cNvPr id="14" name="Rectangle : coins arrondis 9">
            <a:extLst>
              <a:ext uri="{FF2B5EF4-FFF2-40B4-BE49-F238E27FC236}">
                <a16:creationId xmlns:a16="http://schemas.microsoft.com/office/drawing/2014/main" id="{7EFDEB55-482B-452A-A0EA-B06056942E0C}"/>
              </a:ext>
            </a:extLst>
          </p:cNvPr>
          <p:cNvSpPr/>
          <p:nvPr/>
        </p:nvSpPr>
        <p:spPr>
          <a:xfrm>
            <a:off x="3994111" y="5120126"/>
            <a:ext cx="5855568" cy="252000"/>
          </a:xfrm>
          <a:prstGeom prst="roundRect">
            <a:avLst/>
          </a:prstGeom>
          <a:solidFill>
            <a:srgbClr val="00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Soins au CMP</a:t>
            </a:r>
          </a:p>
        </p:txBody>
      </p:sp>
      <p:sp>
        <p:nvSpPr>
          <p:cNvPr id="15" name="Rectangle : coins arrondis 11">
            <a:extLst>
              <a:ext uri="{FF2B5EF4-FFF2-40B4-BE49-F238E27FC236}">
                <a16:creationId xmlns:a16="http://schemas.microsoft.com/office/drawing/2014/main" id="{899FAB77-6722-4FC3-90C8-59F57111C9E5}"/>
              </a:ext>
            </a:extLst>
          </p:cNvPr>
          <p:cNvSpPr/>
          <p:nvPr/>
        </p:nvSpPr>
        <p:spPr>
          <a:xfrm>
            <a:off x="2159835" y="3280648"/>
            <a:ext cx="1284393" cy="2833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Bilan en PDAP</a:t>
            </a:r>
          </a:p>
        </p:txBody>
      </p:sp>
      <p:sp>
        <p:nvSpPr>
          <p:cNvPr id="16" name="Rectangle : coins arrondis 12">
            <a:extLst>
              <a:ext uri="{FF2B5EF4-FFF2-40B4-BE49-F238E27FC236}">
                <a16:creationId xmlns:a16="http://schemas.microsoft.com/office/drawing/2014/main" id="{A6B62EA8-C839-4E2E-93D9-764908672F23}"/>
              </a:ext>
            </a:extLst>
          </p:cNvPr>
          <p:cNvSpPr/>
          <p:nvPr/>
        </p:nvSpPr>
        <p:spPr>
          <a:xfrm>
            <a:off x="3715857" y="3091917"/>
            <a:ext cx="1900082" cy="660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Restitution diag.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Constitution du dossier MDPH</a:t>
            </a: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5" y="5069849"/>
            <a:ext cx="884405" cy="8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 : coins arrondis 9">
            <a:extLst>
              <a:ext uri="{FF2B5EF4-FFF2-40B4-BE49-F238E27FC236}">
                <a16:creationId xmlns:a16="http://schemas.microsoft.com/office/drawing/2014/main" id="{74E13CAB-8E11-45F9-B4CF-5810C0DB0009}"/>
              </a:ext>
            </a:extLst>
          </p:cNvPr>
          <p:cNvSpPr/>
          <p:nvPr/>
        </p:nvSpPr>
        <p:spPr>
          <a:xfrm>
            <a:off x="7792278" y="3275218"/>
            <a:ext cx="2057402" cy="252000"/>
          </a:xfrm>
          <a:prstGeom prst="roundRect">
            <a:avLst/>
          </a:prstGeom>
          <a:solidFill>
            <a:srgbClr val="00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Soins en libéral</a:t>
            </a:r>
          </a:p>
        </p:txBody>
      </p:sp>
      <p:sp>
        <p:nvSpPr>
          <p:cNvPr id="25" name="Rectangle : coins arrondis 9">
            <a:extLst>
              <a:ext uri="{FF2B5EF4-FFF2-40B4-BE49-F238E27FC236}">
                <a16:creationId xmlns:a16="http://schemas.microsoft.com/office/drawing/2014/main" id="{1D40670C-8CBE-4D63-BFF6-51856D8F3E10}"/>
              </a:ext>
            </a:extLst>
          </p:cNvPr>
          <p:cNvSpPr/>
          <p:nvPr/>
        </p:nvSpPr>
        <p:spPr>
          <a:xfrm>
            <a:off x="7440144" y="4222379"/>
            <a:ext cx="2409535" cy="252000"/>
          </a:xfrm>
          <a:prstGeom prst="roundRect">
            <a:avLst/>
          </a:prstGeom>
          <a:solidFill>
            <a:srgbClr val="00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Soins en libéral</a:t>
            </a:r>
          </a:p>
        </p:txBody>
      </p:sp>
      <p:sp>
        <p:nvSpPr>
          <p:cNvPr id="26" name="Rectangle : coins arrondis 9">
            <a:extLst>
              <a:ext uri="{FF2B5EF4-FFF2-40B4-BE49-F238E27FC236}">
                <a16:creationId xmlns:a16="http://schemas.microsoft.com/office/drawing/2014/main" id="{9BB0FCED-B93F-4A60-B2D1-D1E663E39454}"/>
              </a:ext>
            </a:extLst>
          </p:cNvPr>
          <p:cNvSpPr/>
          <p:nvPr/>
        </p:nvSpPr>
        <p:spPr>
          <a:xfrm>
            <a:off x="4904812" y="2330617"/>
            <a:ext cx="4944867" cy="252000"/>
          </a:xfrm>
          <a:prstGeom prst="roundRect">
            <a:avLst/>
          </a:prstGeom>
          <a:solidFill>
            <a:srgbClr val="00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Soins en libéral</a:t>
            </a:r>
          </a:p>
        </p:txBody>
      </p:sp>
      <p:sp>
        <p:nvSpPr>
          <p:cNvPr id="27" name="Rectangle : coins arrondis 14">
            <a:extLst>
              <a:ext uri="{FF2B5EF4-FFF2-40B4-BE49-F238E27FC236}">
                <a16:creationId xmlns:a16="http://schemas.microsoft.com/office/drawing/2014/main" id="{6F591760-3754-4B6D-B131-BF64238F9ED5}"/>
              </a:ext>
            </a:extLst>
          </p:cNvPr>
          <p:cNvSpPr/>
          <p:nvPr/>
        </p:nvSpPr>
        <p:spPr>
          <a:xfrm>
            <a:off x="1189135" y="2263117"/>
            <a:ext cx="1569812" cy="4088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Constitution d’un dossier MDPH</a:t>
            </a:r>
          </a:p>
        </p:txBody>
      </p:sp>
      <p:sp>
        <p:nvSpPr>
          <p:cNvPr id="28" name="Rectangle : coins arrondis 15">
            <a:extLst>
              <a:ext uri="{FF2B5EF4-FFF2-40B4-BE49-F238E27FC236}">
                <a16:creationId xmlns:a16="http://schemas.microsoft.com/office/drawing/2014/main" id="{29D746AE-9606-41BC-8194-795C360E44EF}"/>
              </a:ext>
            </a:extLst>
          </p:cNvPr>
          <p:cNvSpPr/>
          <p:nvPr/>
        </p:nvSpPr>
        <p:spPr>
          <a:xfrm>
            <a:off x="3444228" y="2219211"/>
            <a:ext cx="1151289" cy="4878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Notification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l’AEEH</a:t>
            </a:r>
          </a:p>
        </p:txBody>
      </p:sp>
      <p:sp>
        <p:nvSpPr>
          <p:cNvPr id="29" name="Rectangle : coins arrondis 14">
            <a:extLst>
              <a:ext uri="{FF2B5EF4-FFF2-40B4-BE49-F238E27FC236}">
                <a16:creationId xmlns:a16="http://schemas.microsoft.com/office/drawing/2014/main" id="{5E8D68DF-6CBA-462E-B1FA-75FE64CCD746}"/>
              </a:ext>
            </a:extLst>
          </p:cNvPr>
          <p:cNvSpPr/>
          <p:nvPr/>
        </p:nvSpPr>
        <p:spPr>
          <a:xfrm>
            <a:off x="3994110" y="4181792"/>
            <a:ext cx="1569812" cy="4088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Constitution d’un dossier MDPH</a:t>
            </a:r>
          </a:p>
        </p:txBody>
      </p:sp>
      <p:sp>
        <p:nvSpPr>
          <p:cNvPr id="30" name="Rectangle : coins arrondis 15">
            <a:extLst>
              <a:ext uri="{FF2B5EF4-FFF2-40B4-BE49-F238E27FC236}">
                <a16:creationId xmlns:a16="http://schemas.microsoft.com/office/drawing/2014/main" id="{9D7E6AC3-9FCE-43A0-949A-39D331D415EA}"/>
              </a:ext>
            </a:extLst>
          </p:cNvPr>
          <p:cNvSpPr/>
          <p:nvPr/>
        </p:nvSpPr>
        <p:spPr>
          <a:xfrm>
            <a:off x="5995036" y="4133098"/>
            <a:ext cx="1128098" cy="4878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Notification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l’AEEH</a:t>
            </a:r>
          </a:p>
        </p:txBody>
      </p:sp>
      <p:sp>
        <p:nvSpPr>
          <p:cNvPr id="31" name="Rectangle : coins arrondis 15">
            <a:extLst>
              <a:ext uri="{FF2B5EF4-FFF2-40B4-BE49-F238E27FC236}">
                <a16:creationId xmlns:a16="http://schemas.microsoft.com/office/drawing/2014/main" id="{5B030DDC-F8F7-4074-887C-6C05A6646FC2}"/>
              </a:ext>
            </a:extLst>
          </p:cNvPr>
          <p:cNvSpPr/>
          <p:nvPr/>
        </p:nvSpPr>
        <p:spPr>
          <a:xfrm>
            <a:off x="6312046" y="3178385"/>
            <a:ext cx="1128098" cy="4878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Notification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l’AEEH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3F17F6A-4C79-44DC-A93F-65B881DB379A}"/>
              </a:ext>
            </a:extLst>
          </p:cNvPr>
          <p:cNvCxnSpPr/>
          <p:nvPr/>
        </p:nvCxnSpPr>
        <p:spPr>
          <a:xfrm flipV="1">
            <a:off x="1128930" y="2902226"/>
            <a:ext cx="173096" cy="616226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33B5F1C-B04C-4212-8D53-BF3366D37204}"/>
              </a:ext>
            </a:extLst>
          </p:cNvPr>
          <p:cNvCxnSpPr>
            <a:cxnSpLocks/>
          </p:cNvCxnSpPr>
          <p:nvPr/>
        </p:nvCxnSpPr>
        <p:spPr>
          <a:xfrm flipV="1">
            <a:off x="1185581" y="3438939"/>
            <a:ext cx="742381" cy="316766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D0B83EB7-7903-4897-9433-3A31D797188B}"/>
              </a:ext>
            </a:extLst>
          </p:cNvPr>
          <p:cNvCxnSpPr/>
          <p:nvPr/>
        </p:nvCxnSpPr>
        <p:spPr>
          <a:xfrm>
            <a:off x="1165703" y="4046059"/>
            <a:ext cx="614941" cy="540862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7A382C41-2028-4061-ADED-2B2728FFEDDE}"/>
              </a:ext>
            </a:extLst>
          </p:cNvPr>
          <p:cNvCxnSpPr/>
          <p:nvPr/>
        </p:nvCxnSpPr>
        <p:spPr>
          <a:xfrm>
            <a:off x="2951922" y="2436739"/>
            <a:ext cx="308113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6CDB0DE9-2CE4-4B2F-89B6-7440E6C1E064}"/>
              </a:ext>
            </a:extLst>
          </p:cNvPr>
          <p:cNvCxnSpPr/>
          <p:nvPr/>
        </p:nvCxnSpPr>
        <p:spPr>
          <a:xfrm>
            <a:off x="3483984" y="3406182"/>
            <a:ext cx="180000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EA87DC82-1621-4880-A13B-C5611A1E8D7B}"/>
              </a:ext>
            </a:extLst>
          </p:cNvPr>
          <p:cNvCxnSpPr/>
          <p:nvPr/>
        </p:nvCxnSpPr>
        <p:spPr>
          <a:xfrm>
            <a:off x="4656945" y="2436629"/>
            <a:ext cx="180000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6B374B6C-86EE-40AD-BB50-BE2020A5E840}"/>
              </a:ext>
            </a:extLst>
          </p:cNvPr>
          <p:cNvCxnSpPr>
            <a:cxnSpLocks/>
          </p:cNvCxnSpPr>
          <p:nvPr/>
        </p:nvCxnSpPr>
        <p:spPr>
          <a:xfrm>
            <a:off x="5778503" y="3422319"/>
            <a:ext cx="370178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13460257-8F7D-447F-A2EC-42065F72381D}"/>
              </a:ext>
            </a:extLst>
          </p:cNvPr>
          <p:cNvCxnSpPr/>
          <p:nvPr/>
        </p:nvCxnSpPr>
        <p:spPr>
          <a:xfrm>
            <a:off x="5668625" y="4368258"/>
            <a:ext cx="180000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99046B43-E5A9-41FD-B7B2-FCE999713823}"/>
              </a:ext>
            </a:extLst>
          </p:cNvPr>
          <p:cNvCxnSpPr/>
          <p:nvPr/>
        </p:nvCxnSpPr>
        <p:spPr>
          <a:xfrm>
            <a:off x="7522521" y="3401218"/>
            <a:ext cx="180000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2F7E76B7-B383-431F-9313-2D6501F4A4FB}"/>
              </a:ext>
            </a:extLst>
          </p:cNvPr>
          <p:cNvCxnSpPr/>
          <p:nvPr/>
        </p:nvCxnSpPr>
        <p:spPr>
          <a:xfrm>
            <a:off x="7200509" y="4313975"/>
            <a:ext cx="180000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624FEADC-DA5F-4CE6-8D07-11DA3208C8F3}"/>
              </a:ext>
            </a:extLst>
          </p:cNvPr>
          <p:cNvCxnSpPr>
            <a:cxnSpLocks/>
          </p:cNvCxnSpPr>
          <p:nvPr/>
        </p:nvCxnSpPr>
        <p:spPr>
          <a:xfrm flipV="1">
            <a:off x="3468004" y="4408010"/>
            <a:ext cx="391959" cy="303191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5599962D-7C25-411F-9944-1DBC171795B8}"/>
              </a:ext>
            </a:extLst>
          </p:cNvPr>
          <p:cNvCxnSpPr>
            <a:cxnSpLocks/>
          </p:cNvCxnSpPr>
          <p:nvPr/>
        </p:nvCxnSpPr>
        <p:spPr>
          <a:xfrm>
            <a:off x="3468004" y="4881254"/>
            <a:ext cx="391959" cy="294988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4AF6BC2-D5E6-432A-A511-F1DA48945D17}"/>
              </a:ext>
            </a:extLst>
          </p:cNvPr>
          <p:cNvCxnSpPr/>
          <p:nvPr/>
        </p:nvCxnSpPr>
        <p:spPr>
          <a:xfrm flipV="1">
            <a:off x="1927962" y="2874632"/>
            <a:ext cx="7514212" cy="275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146F242-AA84-42A8-9352-3265BFA28573}"/>
              </a:ext>
            </a:extLst>
          </p:cNvPr>
          <p:cNvCxnSpPr/>
          <p:nvPr/>
        </p:nvCxnSpPr>
        <p:spPr>
          <a:xfrm flipV="1">
            <a:off x="1927962" y="3910338"/>
            <a:ext cx="7514212" cy="275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2563673-C42A-41B2-9882-FA8D652FBFEA}"/>
              </a:ext>
            </a:extLst>
          </p:cNvPr>
          <p:cNvSpPr/>
          <p:nvPr/>
        </p:nvSpPr>
        <p:spPr>
          <a:xfrm>
            <a:off x="10091589" y="2187856"/>
            <a:ext cx="1829864" cy="1560228"/>
          </a:xfrm>
          <a:prstGeom prst="roundRect">
            <a:avLst/>
          </a:prstGeom>
          <a:solidFill>
            <a:srgbClr val="B61A5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2330639-2C6D-4639-B17B-B59032360828}"/>
              </a:ext>
            </a:extLst>
          </p:cNvPr>
          <p:cNvSpPr txBox="1"/>
          <p:nvPr/>
        </p:nvSpPr>
        <p:spPr>
          <a:xfrm>
            <a:off x="10118372" y="2545166"/>
            <a:ext cx="1829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Parcours libéral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E4BA3565-0276-4D2A-BA77-DD1A81679AFE}"/>
              </a:ext>
            </a:extLst>
          </p:cNvPr>
          <p:cNvSpPr/>
          <p:nvPr/>
        </p:nvSpPr>
        <p:spPr>
          <a:xfrm>
            <a:off x="10091589" y="3988379"/>
            <a:ext cx="1829864" cy="720000"/>
          </a:xfrm>
          <a:prstGeom prst="roundRect">
            <a:avLst/>
          </a:prstGeom>
          <a:solidFill>
            <a:srgbClr val="B61A5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0622557-D9CC-4002-8B30-D26A83AD72F8}"/>
              </a:ext>
            </a:extLst>
          </p:cNvPr>
          <p:cNvSpPr txBox="1"/>
          <p:nvPr/>
        </p:nvSpPr>
        <p:spPr>
          <a:xfrm>
            <a:off x="10111364" y="3952995"/>
            <a:ext cx="1829865" cy="8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Parcours mixte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75E1E73A-3D38-4DBF-9D14-E41BFAF3FECC}"/>
              </a:ext>
            </a:extLst>
          </p:cNvPr>
          <p:cNvSpPr/>
          <p:nvPr/>
        </p:nvSpPr>
        <p:spPr>
          <a:xfrm>
            <a:off x="10091589" y="4926538"/>
            <a:ext cx="1829864" cy="720000"/>
          </a:xfrm>
          <a:prstGeom prst="roundRect">
            <a:avLst/>
          </a:prstGeom>
          <a:solidFill>
            <a:srgbClr val="B61A5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8D606B48-58AC-484F-B9FA-432D7FEEC05A}"/>
              </a:ext>
            </a:extLst>
          </p:cNvPr>
          <p:cNvSpPr txBox="1"/>
          <p:nvPr/>
        </p:nvSpPr>
        <p:spPr>
          <a:xfrm>
            <a:off x="10111364" y="4891154"/>
            <a:ext cx="1829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Parcours institutionnel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AE3A0CFC-2476-4127-8025-343183E4B058}"/>
              </a:ext>
            </a:extLst>
          </p:cNvPr>
          <p:cNvSpPr/>
          <p:nvPr/>
        </p:nvSpPr>
        <p:spPr>
          <a:xfrm>
            <a:off x="963851" y="1858567"/>
            <a:ext cx="6234383" cy="3697560"/>
          </a:xfrm>
          <a:prstGeom prst="ellipse">
            <a:avLst/>
          </a:prstGeom>
          <a:solidFill>
            <a:srgbClr val="B61A5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CB7BE0A-9484-4F73-9C64-9CC4583C34CE}"/>
              </a:ext>
            </a:extLst>
          </p:cNvPr>
          <p:cNvSpPr txBox="1"/>
          <p:nvPr/>
        </p:nvSpPr>
        <p:spPr>
          <a:xfrm>
            <a:off x="1421757" y="3075680"/>
            <a:ext cx="5178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PARCOURS PCO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839A32A9-830B-4004-B4B6-EB5021F4F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Forfaits d’Intervention Précoce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me 6"/>
          <p:cNvGraphicFramePr/>
          <p:nvPr>
            <p:extLst/>
          </p:nvPr>
        </p:nvGraphicFramePr>
        <p:xfrm>
          <a:off x="691039" y="2305427"/>
          <a:ext cx="6335486" cy="39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4C87FCF-02D8-4FE4-A53B-FF22FC6E51F4}"/>
              </a:ext>
            </a:extLst>
          </p:cNvPr>
          <p:cNvSpPr txBox="1"/>
          <p:nvPr/>
        </p:nvSpPr>
        <p:spPr>
          <a:xfrm>
            <a:off x="7336221" y="3106264"/>
            <a:ext cx="4630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 de reste à charge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les familles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éviter les inégalités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prise en charge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2036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MAIS des possibilités d’adaptation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7042621-97EE-43FA-B04C-055CA2FDE9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4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missions d’une PCO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me 5"/>
          <p:cNvGraphicFramePr/>
          <p:nvPr>
            <p:extLst/>
          </p:nvPr>
        </p:nvGraphicFramePr>
        <p:xfrm>
          <a:off x="1816577" y="1997315"/>
          <a:ext cx="8558846" cy="464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A18EA7BA-87D7-4694-98FF-FF665BC86A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95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Un pont entre les structures et le monde du libéral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65210B-5790-482E-B07D-B636BD12A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21822" r="9614" b="26458"/>
          <a:stretch/>
        </p:blipFill>
        <p:spPr>
          <a:xfrm>
            <a:off x="3785507" y="1997315"/>
            <a:ext cx="4620986" cy="184512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735148B-04AA-421A-8946-71B97D9A10AB}"/>
              </a:ext>
            </a:extLst>
          </p:cNvPr>
          <p:cNvSpPr txBox="1"/>
          <p:nvPr/>
        </p:nvSpPr>
        <p:spPr>
          <a:xfrm>
            <a:off x="1899816" y="3842444"/>
            <a:ext cx="92093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Recensement des professionnels libéraux formés territoire par territoire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Facilitation des échanges entre professionnels des structures et professionnels libéraux (coordonnées , Terr-e-Santé)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 de synthèses cliniques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E8425F-1733-4F83-A0D6-05834871F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39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Parcours de l’enfant pour chaque entité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43" y="5230364"/>
            <a:ext cx="1692564" cy="16925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35" y="215146"/>
            <a:ext cx="1660236" cy="9223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419422"/>
            <a:ext cx="1314448" cy="13144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99" y="5692003"/>
            <a:ext cx="3139115" cy="8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8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Quelles missions pour chaque entité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43" y="5230364"/>
            <a:ext cx="1692564" cy="16925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35" y="215146"/>
            <a:ext cx="1660236" cy="9223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419422"/>
            <a:ext cx="1314448" cy="13144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99" y="5692003"/>
            <a:ext cx="3139115" cy="8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51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Parcours dans le réseau SEV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257075" y="2716739"/>
            <a:ext cx="1080771" cy="578348"/>
          </a:xfrm>
        </p:spPr>
        <p:txBody>
          <a:bodyPr/>
          <a:lstStyle/>
          <a:p>
            <a:r>
              <a:rPr lang="fr-FR" dirty="0" smtClean="0"/>
              <a:t>2.</a:t>
            </a:r>
            <a:r>
              <a:rPr lang="fr-FR" sz="3600" dirty="0" smtClean="0"/>
              <a:t>1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43" y="5230364"/>
            <a:ext cx="1692564" cy="16925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35" y="215146"/>
            <a:ext cx="1660236" cy="9223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419422"/>
            <a:ext cx="1314448" cy="13144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99" y="5692003"/>
            <a:ext cx="3139115" cy="8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12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96083"/>
            <a:ext cx="12192000" cy="1590349"/>
          </a:xfrm>
          <a:solidFill>
            <a:srgbClr val="0B708A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Le parcours de l’enfant au sein des réseaux de périnatalité</a:t>
            </a: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826065" y="3083176"/>
            <a:ext cx="5890205" cy="355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5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2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298450">
              <a:spcBef>
                <a:spcPts val="700"/>
              </a:spcBef>
              <a:buClr>
                <a:srgbClr val="FCD36C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164D7B"/>
                </a:solidFill>
                <a:latin typeface="+mn-lt"/>
                <a:ea typeface="+mn-ea"/>
                <a:cs typeface="Helvetica"/>
              </a:rPr>
              <a:t>Par un médecin pilote du réseau (« formations spécifique par le réseau ») Ville, PMI, CAMSP ou HOPITAL.</a:t>
            </a:r>
          </a:p>
          <a:p>
            <a:pPr marL="298450">
              <a:spcBef>
                <a:spcPts val="700"/>
              </a:spcBef>
              <a:buClr>
                <a:srgbClr val="FCD36C"/>
              </a:buClr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164D7B"/>
              </a:solidFill>
              <a:latin typeface="+mn-lt"/>
              <a:ea typeface="+mn-ea"/>
              <a:cs typeface="Helvetica"/>
            </a:endParaRPr>
          </a:p>
          <a:p>
            <a:pPr marL="298450">
              <a:spcBef>
                <a:spcPts val="700"/>
              </a:spcBef>
              <a:buClr>
                <a:srgbClr val="FCD36C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164D7B"/>
                </a:solidFill>
                <a:latin typeface="+mn-lt"/>
                <a:ea typeface="+mn-ea"/>
                <a:cs typeface="Helvetica"/>
              </a:rPr>
              <a:t>Consentement au suivi signé par la famille.</a:t>
            </a:r>
          </a:p>
          <a:p>
            <a:pPr marL="298450">
              <a:spcBef>
                <a:spcPts val="700"/>
              </a:spcBef>
              <a:buClr>
                <a:srgbClr val="FCD36C"/>
              </a:buClr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164D7B"/>
              </a:solidFill>
              <a:latin typeface="+mn-lt"/>
              <a:ea typeface="+mn-ea"/>
              <a:cs typeface="Helvetica"/>
            </a:endParaRPr>
          </a:p>
          <a:p>
            <a:pPr marL="298450">
              <a:spcBef>
                <a:spcPts val="700"/>
              </a:spcBef>
              <a:buClr>
                <a:srgbClr val="FCD36C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164D7B"/>
                </a:solidFill>
                <a:latin typeface="+mn-lt"/>
                <a:ea typeface="+mn-ea"/>
                <a:cs typeface="Helvetica"/>
              </a:rPr>
              <a:t>DPP informatisé (HYGIE SEV) commun aux réseaux d</a:t>
            </a:r>
            <a:r>
              <a:rPr lang="ja-JP" altLang="fr-FR" sz="2000" dirty="0">
                <a:solidFill>
                  <a:srgbClr val="164D7B"/>
                </a:solidFill>
                <a:latin typeface="+mn-lt"/>
                <a:ea typeface="+mn-ea"/>
                <a:cs typeface="Helvetica"/>
              </a:rPr>
              <a:t>’</a:t>
            </a:r>
            <a:r>
              <a:rPr lang="fr-FR" altLang="ja-JP" sz="2000" dirty="0">
                <a:solidFill>
                  <a:srgbClr val="164D7B"/>
                </a:solidFill>
                <a:latin typeface="+mn-lt"/>
                <a:ea typeface="+mn-ea"/>
                <a:cs typeface="Helvetica"/>
              </a:rPr>
              <a:t>IDF, accessibles aux acteurs du réseau, sur un réseau sécurisé. </a:t>
            </a:r>
          </a:p>
          <a:p>
            <a:pPr marL="298450">
              <a:spcBef>
                <a:spcPts val="700"/>
              </a:spcBef>
              <a:buClr>
                <a:srgbClr val="FCD36C"/>
              </a:buClr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676A6A"/>
              </a:solidFill>
              <a:latin typeface="Helvetica" pitchFamily="2" charset="0"/>
              <a:ea typeface="+mn-ea"/>
              <a:cs typeface="Helvetic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66872" y="2755331"/>
            <a:ext cx="4159358" cy="3785652"/>
          </a:xfrm>
          <a:prstGeom prst="rect">
            <a:avLst/>
          </a:prstGeom>
          <a:solidFill>
            <a:srgbClr val="CBD5DB"/>
          </a:solidFill>
          <a:ln>
            <a:solidFill>
              <a:srgbClr val="79BDB8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600" b="1" u="sng" dirty="0">
                <a:cs typeface="Arial" panose="020B0604020202020204" pitchFamily="34" charset="0"/>
              </a:rPr>
              <a:t>Calendrier de suivi</a:t>
            </a:r>
            <a:endParaRPr lang="fr-FR" sz="1600" u="sng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1600" dirty="0">
                <a:cs typeface="Arial" panose="020B0604020202020204" pitchFamily="34" charset="0"/>
              </a:rPr>
              <a:t>Visite d’</a:t>
            </a:r>
            <a:r>
              <a:rPr lang="fr-FR" sz="1600" b="1" dirty="0">
                <a:cs typeface="Arial" panose="020B0604020202020204" pitchFamily="34" charset="0"/>
              </a:rPr>
              <a:t>Inclusion</a:t>
            </a:r>
            <a:endParaRPr lang="fr-FR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1600" dirty="0">
                <a:cs typeface="Arial" panose="020B0604020202020204" pitchFamily="34" charset="0"/>
              </a:rPr>
              <a:t>Visite des </a:t>
            </a:r>
            <a:r>
              <a:rPr lang="fr-FR" sz="1600" b="1" dirty="0">
                <a:cs typeface="Arial" panose="020B0604020202020204" pitchFamily="34" charset="0"/>
              </a:rPr>
              <a:t>4 mois AC</a:t>
            </a:r>
          </a:p>
          <a:p>
            <a:pPr>
              <a:lnSpc>
                <a:spcPct val="150000"/>
              </a:lnSpc>
              <a:defRPr/>
            </a:pPr>
            <a:r>
              <a:rPr lang="fr-FR" sz="1600" i="1" dirty="0">
                <a:cs typeface="Arial" panose="020B0604020202020204" pitchFamily="34" charset="0"/>
              </a:rPr>
              <a:t>Visite à 9 mois AC</a:t>
            </a:r>
          </a:p>
          <a:p>
            <a:pPr>
              <a:lnSpc>
                <a:spcPct val="150000"/>
              </a:lnSpc>
              <a:defRPr/>
            </a:pPr>
            <a:r>
              <a:rPr lang="fr-FR" sz="1600" dirty="0">
                <a:cs typeface="Arial" panose="020B0604020202020204" pitchFamily="34" charset="0"/>
              </a:rPr>
              <a:t>Visite à </a:t>
            </a:r>
            <a:r>
              <a:rPr lang="fr-FR" sz="1600" b="1" dirty="0">
                <a:cs typeface="Arial" panose="020B0604020202020204" pitchFamily="34" charset="0"/>
              </a:rPr>
              <a:t>1 an AC</a:t>
            </a:r>
            <a:endParaRPr lang="fr-FR" sz="10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1600" i="1" dirty="0">
                <a:cs typeface="Arial" panose="020B0604020202020204" pitchFamily="34" charset="0"/>
              </a:rPr>
              <a:t>Visite à 18 mois AC</a:t>
            </a:r>
          </a:p>
          <a:p>
            <a:pPr>
              <a:lnSpc>
                <a:spcPct val="150000"/>
              </a:lnSpc>
              <a:defRPr/>
            </a:pPr>
            <a:r>
              <a:rPr lang="fr-FR" sz="1600" dirty="0">
                <a:cs typeface="Arial" panose="020B0604020202020204" pitchFamily="34" charset="0"/>
              </a:rPr>
              <a:t>Visite à </a:t>
            </a:r>
            <a:r>
              <a:rPr lang="fr-FR" sz="1600" b="1" dirty="0">
                <a:cs typeface="Arial" panose="020B0604020202020204" pitchFamily="34" charset="0"/>
              </a:rPr>
              <a:t>2 ans AC</a:t>
            </a:r>
            <a:endParaRPr lang="fr-FR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1600" dirty="0">
                <a:cs typeface="Arial" panose="020B0604020202020204" pitchFamily="34" charset="0"/>
              </a:rPr>
              <a:t>Visite à </a:t>
            </a:r>
            <a:r>
              <a:rPr lang="fr-FR" sz="1600" b="1" dirty="0">
                <a:cs typeface="Arial" panose="020B0604020202020204" pitchFamily="34" charset="0"/>
              </a:rPr>
              <a:t>3 ans</a:t>
            </a:r>
            <a:endParaRPr lang="fr-FR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1600" dirty="0">
                <a:cs typeface="Arial" panose="020B0604020202020204" pitchFamily="34" charset="0"/>
              </a:rPr>
              <a:t>Puis visite </a:t>
            </a:r>
            <a:r>
              <a:rPr lang="fr-FR" sz="1600" b="1" dirty="0">
                <a:cs typeface="Arial" panose="020B0604020202020204" pitchFamily="34" charset="0"/>
              </a:rPr>
              <a:t>annuelle</a:t>
            </a:r>
            <a:r>
              <a:rPr lang="fr-FR" sz="1600" dirty="0">
                <a:cs typeface="Arial" panose="020B0604020202020204" pitchFamily="34" charset="0"/>
              </a:rPr>
              <a:t> jusqu’à 7 ans </a:t>
            </a:r>
          </a:p>
          <a:p>
            <a:pPr>
              <a:lnSpc>
                <a:spcPct val="150000"/>
              </a:lnSpc>
              <a:defRPr/>
            </a:pPr>
            <a:r>
              <a:rPr lang="fr-FR" altLang="fr-FR" sz="1600" b="1" dirty="0"/>
              <a:t>Visites </a:t>
            </a:r>
            <a:r>
              <a:rPr lang="fr-FR" altLang="fr-FR" sz="1600" b="1" dirty="0" smtClean="0"/>
              <a:t>Hors Protocole </a:t>
            </a:r>
            <a:r>
              <a:rPr lang="fr-FR" altLang="fr-FR" sz="1600" b="1" dirty="0"/>
              <a:t>si besoin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609" y="-35171"/>
            <a:ext cx="905015" cy="9050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8" y="83607"/>
            <a:ext cx="687153" cy="687153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46BF-FC26-46D9-BA39-6B3A7C5631BF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9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1435138" y="6567892"/>
            <a:ext cx="242622" cy="200055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B789629-9CDF-614B-903D-67DAE4D2B3C1}" type="slidenum">
              <a:rPr lang="fr-FR" sz="1300" i="1">
                <a:solidFill>
                  <a:srgbClr val="F1645D"/>
                </a:solidFill>
                <a:latin typeface="+mj-lt"/>
              </a:rPr>
              <a:pPr algn="r"/>
              <a:t>22</a:t>
            </a:fld>
            <a:endParaRPr lang="fr-FR" sz="1300" i="1">
              <a:solidFill>
                <a:srgbClr val="F1645D"/>
              </a:solidFill>
              <a:latin typeface="+mj-lt"/>
            </a:endParaRPr>
          </a:p>
        </p:txBody>
      </p:sp>
      <p:graphicFrame>
        <p:nvGraphicFramePr>
          <p:cNvPr id="17" name="Content Placeholder 2"/>
          <p:cNvGraphicFramePr>
            <a:graphicFrameLocks/>
          </p:cNvGraphicFramePr>
          <p:nvPr>
            <p:extLst/>
          </p:nvPr>
        </p:nvGraphicFramePr>
        <p:xfrm>
          <a:off x="7729417" y="3677013"/>
          <a:ext cx="3827032" cy="267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2"/>
          <p:cNvSpPr txBox="1">
            <a:spLocks noChangeArrowheads="1"/>
          </p:cNvSpPr>
          <p:nvPr/>
        </p:nvSpPr>
        <p:spPr bwMode="auto">
          <a:xfrm>
            <a:off x="725026" y="2662613"/>
            <a:ext cx="1144803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5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2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164D7B"/>
                </a:solidFill>
                <a:latin typeface="+mn-lt"/>
              </a:rPr>
              <a:t>Financement ARS </a:t>
            </a:r>
            <a:r>
              <a:rPr lang="fr-FR" sz="2000" dirty="0">
                <a:solidFill>
                  <a:srgbClr val="164D7B"/>
                </a:solidFill>
                <a:latin typeface="+mn-lt"/>
              </a:rPr>
              <a:t>: 15% des inclusions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64D7B"/>
                </a:solidFill>
                <a:latin typeface="+mn-lt"/>
              </a:rPr>
              <a:t>Ne concerne que les </a:t>
            </a:r>
            <a:r>
              <a:rPr lang="fr-FR" sz="2000" b="1" dirty="0">
                <a:solidFill>
                  <a:srgbClr val="164D7B"/>
                </a:solidFill>
                <a:latin typeface="+mn-lt"/>
              </a:rPr>
              <a:t>enfants Inclus réseau</a:t>
            </a:r>
            <a:r>
              <a:rPr lang="fr-FR" sz="2000" dirty="0">
                <a:solidFill>
                  <a:srgbClr val="164D7B"/>
                </a:solidFill>
                <a:latin typeface="+mn-lt"/>
              </a:rPr>
              <a:t>, âgés de 0 à 2 ans AC 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64D7B"/>
                </a:solidFill>
                <a:latin typeface="+mn-lt"/>
              </a:rPr>
              <a:t>Un bilan sur 3 </a:t>
            </a:r>
            <a:r>
              <a:rPr lang="fr-FR" sz="2000" dirty="0" smtClean="0">
                <a:solidFill>
                  <a:srgbClr val="164D7B"/>
                </a:solidFill>
                <a:latin typeface="+mn-lt"/>
              </a:rPr>
              <a:t>séances OU </a:t>
            </a:r>
            <a:r>
              <a:rPr lang="fr-FR" sz="2000" dirty="0">
                <a:solidFill>
                  <a:srgbClr val="164D7B"/>
                </a:solidFill>
                <a:latin typeface="+mn-lt"/>
              </a:rPr>
              <a:t>pack de 10 séances maximum (rémunération 50 euros/séance)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64D7B"/>
                </a:solidFill>
                <a:latin typeface="+mn-lt"/>
              </a:rPr>
              <a:t>Sur prescription spécifique </a:t>
            </a:r>
            <a:r>
              <a:rPr lang="fr-FR" sz="2000" b="1" u="sng" dirty="0">
                <a:solidFill>
                  <a:srgbClr val="164D7B"/>
                </a:solidFill>
                <a:latin typeface="+mn-lt"/>
              </a:rPr>
              <a:t>du médecin pilote</a:t>
            </a:r>
            <a:r>
              <a:rPr lang="fr-FR" sz="2000" b="1" dirty="0">
                <a:solidFill>
                  <a:srgbClr val="164D7B"/>
                </a:solidFill>
                <a:latin typeface="+mn-lt"/>
              </a:rPr>
              <a:t>.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altLang="ja-JP" sz="2000" b="1" dirty="0" smtClean="0">
                <a:solidFill>
                  <a:srgbClr val="164D7B"/>
                </a:solidFill>
                <a:latin typeface="+mn-lt"/>
              </a:rPr>
              <a:t>Temporalité </a:t>
            </a:r>
            <a:r>
              <a:rPr lang="fr-FR" altLang="ja-JP" sz="2000" dirty="0">
                <a:solidFill>
                  <a:srgbClr val="164D7B"/>
                </a:solidFill>
                <a:latin typeface="+mn-lt"/>
              </a:rPr>
              <a:t>: précocité d’intervention, </a:t>
            </a:r>
            <a:r>
              <a:rPr lang="fr-FR" altLang="ja-JP" sz="2000" dirty="0" smtClean="0">
                <a:solidFill>
                  <a:srgbClr val="164D7B"/>
                </a:solidFill>
                <a:latin typeface="+mn-lt"/>
              </a:rPr>
              <a:t>dès </a:t>
            </a:r>
            <a:r>
              <a:rPr lang="fr-FR" altLang="ja-JP" sz="2000" dirty="0">
                <a:solidFill>
                  <a:srgbClr val="164D7B"/>
                </a:solidFill>
                <a:latin typeface="+mn-lt"/>
              </a:rPr>
              <a:t>la sortie de </a:t>
            </a:r>
            <a:r>
              <a:rPr lang="fr-FR" altLang="ja-JP" sz="2000" dirty="0" smtClean="0">
                <a:solidFill>
                  <a:srgbClr val="164D7B"/>
                </a:solidFill>
                <a:latin typeface="+mn-lt"/>
              </a:rPr>
              <a:t>néonatologie </a:t>
            </a:r>
            <a:endParaRPr lang="fr-FR" altLang="ja-JP" sz="2000" dirty="0">
              <a:solidFill>
                <a:srgbClr val="164D7B"/>
              </a:solidFill>
              <a:latin typeface="+mn-lt"/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altLang="ja-JP" sz="2000" dirty="0">
                <a:solidFill>
                  <a:srgbClr val="164D7B"/>
                </a:solidFill>
                <a:latin typeface="+mn-lt"/>
              </a:rPr>
              <a:t>Cellule </a:t>
            </a:r>
            <a:r>
              <a:rPr lang="fr-FR" altLang="ja-JP" sz="2000" dirty="0" smtClean="0">
                <a:solidFill>
                  <a:srgbClr val="164D7B"/>
                </a:solidFill>
                <a:latin typeface="+mn-lt"/>
              </a:rPr>
              <a:t>de coordination du </a:t>
            </a:r>
            <a:r>
              <a:rPr lang="fr-FR" altLang="ja-JP" sz="2000" dirty="0">
                <a:solidFill>
                  <a:srgbClr val="164D7B"/>
                </a:solidFill>
                <a:latin typeface="+mn-lt"/>
              </a:rPr>
              <a:t>réseau donne son accord et choisi </a:t>
            </a:r>
            <a:r>
              <a:rPr lang="fr-FR" altLang="ja-JP" sz="2000" dirty="0" err="1">
                <a:solidFill>
                  <a:srgbClr val="164D7B"/>
                </a:solidFill>
                <a:latin typeface="+mn-lt"/>
              </a:rPr>
              <a:t>un.e</a:t>
            </a:r>
            <a:r>
              <a:rPr lang="fr-FR" altLang="ja-JP" sz="2000" dirty="0">
                <a:solidFill>
                  <a:srgbClr val="164D7B"/>
                </a:solidFill>
                <a:latin typeface="+mn-lt"/>
              </a:rPr>
              <a:t> psychomotricien.ne </a:t>
            </a:r>
            <a:r>
              <a:rPr lang="fr-FR" altLang="ja-JP" sz="2000" dirty="0" err="1">
                <a:solidFill>
                  <a:srgbClr val="164D7B"/>
                </a:solidFill>
                <a:latin typeface="+mn-lt"/>
              </a:rPr>
              <a:t>adhérent.e</a:t>
            </a:r>
            <a:r>
              <a:rPr lang="fr-FR" altLang="ja-JP" sz="2000" dirty="0">
                <a:solidFill>
                  <a:srgbClr val="164D7B"/>
                </a:solidFill>
                <a:latin typeface="+mn-lt"/>
              </a:rPr>
              <a:t> au réseau</a:t>
            </a:r>
          </a:p>
          <a:p>
            <a:pPr lvl="3" fontAlgn="t">
              <a:buClr>
                <a:schemeClr val="accent4"/>
              </a:buClr>
            </a:pPr>
            <a:endParaRPr lang="fr-FR" altLang="ja-JP" sz="1800" dirty="0">
              <a:latin typeface="+mn-lt"/>
            </a:endParaRPr>
          </a:p>
          <a:p>
            <a:pPr marL="342900" indent="-342900"/>
            <a:endParaRPr lang="fr-FR" sz="18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938" y="737247"/>
            <a:ext cx="12192000" cy="1073236"/>
          </a:xfrm>
          <a:prstGeom prst="rect">
            <a:avLst/>
          </a:prstGeom>
          <a:solidFill>
            <a:srgbClr val="0B708A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sz="13300" dirty="0">
                <a:solidFill>
                  <a:schemeClr val="bg1"/>
                </a:solidFill>
                <a:latin typeface="Arial Black" panose="020B0A04020102020204" pitchFamily="34" charset="0"/>
              </a:rPr>
              <a:t>Le parcours de l’enfant : le dispositif de psychomotricité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52" y="-108932"/>
            <a:ext cx="905015" cy="9050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8" y="0"/>
            <a:ext cx="687153" cy="68715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46BF-FC26-46D9-BA39-6B3A7C5631BF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687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1435138" y="6567892"/>
            <a:ext cx="242622" cy="200055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B789629-9CDF-614B-903D-67DAE4D2B3C1}" type="slidenum">
              <a:rPr lang="fr-FR" sz="1300" i="1">
                <a:solidFill>
                  <a:srgbClr val="F1645D"/>
                </a:solidFill>
                <a:latin typeface="+mj-lt"/>
              </a:rPr>
              <a:pPr algn="r"/>
              <a:t>23</a:t>
            </a:fld>
            <a:endParaRPr lang="fr-FR" sz="1300" i="1">
              <a:solidFill>
                <a:srgbClr val="F1645D"/>
              </a:solidFill>
              <a:latin typeface="+mj-lt"/>
            </a:endParaRPr>
          </a:p>
        </p:txBody>
      </p:sp>
      <p:graphicFrame>
        <p:nvGraphicFramePr>
          <p:cNvPr id="17" name="Content Placeholder 2"/>
          <p:cNvGraphicFramePr>
            <a:graphicFrameLocks/>
          </p:cNvGraphicFramePr>
          <p:nvPr>
            <p:extLst/>
          </p:nvPr>
        </p:nvGraphicFramePr>
        <p:xfrm>
          <a:off x="7729417" y="3677013"/>
          <a:ext cx="3827032" cy="267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2"/>
          <p:cNvSpPr txBox="1">
            <a:spLocks noChangeArrowheads="1"/>
          </p:cNvSpPr>
          <p:nvPr/>
        </p:nvSpPr>
        <p:spPr bwMode="auto">
          <a:xfrm>
            <a:off x="0" y="3149493"/>
            <a:ext cx="1219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5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2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lvl="3" fontAlgn="t">
              <a:buClr>
                <a:srgbClr val="FFC000"/>
              </a:buClr>
            </a:pPr>
            <a:r>
              <a:rPr lang="fr-FR" sz="2000" dirty="0">
                <a:solidFill>
                  <a:srgbClr val="164D7B"/>
                </a:solidFill>
                <a:latin typeface="+mn-lt"/>
              </a:rPr>
              <a:t>T</a:t>
            </a:r>
            <a:r>
              <a:rPr lang="fr-FR" sz="2000" dirty="0" smtClean="0">
                <a:solidFill>
                  <a:srgbClr val="164D7B"/>
                </a:solidFill>
                <a:latin typeface="+mn-lt"/>
              </a:rPr>
              <a:t>roubles </a:t>
            </a:r>
            <a:r>
              <a:rPr lang="fr-FR" sz="2000" dirty="0">
                <a:solidFill>
                  <a:srgbClr val="164D7B"/>
                </a:solidFill>
                <a:latin typeface="+mn-lt"/>
              </a:rPr>
              <a:t>supposés transitoires </a:t>
            </a:r>
            <a:r>
              <a:rPr lang="fr-FR" sz="2000" dirty="0" smtClean="0">
                <a:solidFill>
                  <a:srgbClr val="164D7B"/>
                </a:solidFill>
                <a:latin typeface="+mn-lt"/>
              </a:rPr>
              <a:t>: prévention</a:t>
            </a:r>
            <a:r>
              <a:rPr lang="fr-FR" sz="2000" dirty="0">
                <a:solidFill>
                  <a:srgbClr val="164D7B"/>
                </a:solidFill>
                <a:latin typeface="+mn-lt"/>
              </a:rPr>
              <a:t>, </a:t>
            </a:r>
            <a:r>
              <a:rPr lang="fr-FR" sz="2000" dirty="0" smtClean="0">
                <a:solidFill>
                  <a:srgbClr val="164D7B"/>
                </a:solidFill>
                <a:latin typeface="+mn-lt"/>
              </a:rPr>
              <a:t>guidance</a:t>
            </a:r>
          </a:p>
          <a:p>
            <a:pPr lvl="3" fontAlgn="t">
              <a:buClr>
                <a:srgbClr val="FFC000"/>
              </a:buClr>
            </a:pPr>
            <a:endParaRPr lang="fr-FR" sz="2000" dirty="0" smtClean="0">
              <a:solidFill>
                <a:srgbClr val="164D7B"/>
              </a:solidFill>
              <a:latin typeface="+mn-lt"/>
            </a:endParaRPr>
          </a:p>
          <a:p>
            <a:pPr marL="1657350" lvl="3" indent="-285750" fontAlgn="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altLang="ja-JP" sz="2000" b="1" u="sng" dirty="0" smtClean="0">
                <a:solidFill>
                  <a:srgbClr val="164D7B"/>
                </a:solidFill>
                <a:latin typeface="+mn-lt"/>
              </a:rPr>
              <a:t>Indications </a:t>
            </a:r>
            <a:r>
              <a:rPr lang="fr-FR" altLang="ja-JP" sz="2000" b="1" u="sng" dirty="0">
                <a:solidFill>
                  <a:srgbClr val="164D7B"/>
                </a:solidFill>
                <a:latin typeface="+mn-lt"/>
              </a:rPr>
              <a:t>principales </a:t>
            </a:r>
            <a:r>
              <a:rPr lang="fr-FR" altLang="ja-JP" sz="2000" dirty="0" smtClean="0">
                <a:solidFill>
                  <a:srgbClr val="164D7B"/>
                </a:solidFill>
                <a:latin typeface="+mn-lt"/>
              </a:rPr>
              <a:t>: </a:t>
            </a:r>
            <a:r>
              <a:rPr lang="fr-FR" altLang="ja-JP" sz="2000" dirty="0" smtClean="0">
                <a:solidFill>
                  <a:srgbClr val="164D7B"/>
                </a:solidFill>
                <a:latin typeface="+mn-lt"/>
              </a:rPr>
              <a:t>retard </a:t>
            </a:r>
            <a:r>
              <a:rPr lang="fr-FR" altLang="ja-JP" sz="2000" dirty="0">
                <a:solidFill>
                  <a:srgbClr val="164D7B"/>
                </a:solidFill>
                <a:latin typeface="+mn-lt"/>
              </a:rPr>
              <a:t>des acquisitions psychomotrices, développement moteur insuffisant ou perturbé, trouble de la régulation tonique, troubles de la relation, trouble de l’oralité</a:t>
            </a:r>
            <a:r>
              <a:rPr lang="fr-FR" altLang="ja-JP" sz="2000" dirty="0" smtClean="0">
                <a:solidFill>
                  <a:srgbClr val="164D7B"/>
                </a:solidFill>
                <a:latin typeface="+mn-lt"/>
              </a:rPr>
              <a:t>…</a:t>
            </a:r>
            <a:endParaRPr lang="fr-FR" altLang="ja-JP" sz="2000" dirty="0">
              <a:solidFill>
                <a:srgbClr val="164D7B"/>
              </a:solidFill>
              <a:latin typeface="+mn-lt"/>
            </a:endParaRPr>
          </a:p>
          <a:p>
            <a:pPr marL="1657350" lvl="3" indent="-285750" fontAlgn="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altLang="ja-JP" sz="2000" b="1" u="sng" dirty="0">
                <a:solidFill>
                  <a:srgbClr val="164D7B"/>
                </a:solidFill>
                <a:latin typeface="+mn-lt"/>
              </a:rPr>
              <a:t>Indications associées </a:t>
            </a:r>
            <a:r>
              <a:rPr lang="fr-FR" altLang="ja-JP" sz="2000" dirty="0" smtClean="0">
                <a:solidFill>
                  <a:srgbClr val="164D7B"/>
                </a:solidFill>
                <a:latin typeface="+mn-lt"/>
              </a:rPr>
              <a:t>: </a:t>
            </a:r>
            <a:r>
              <a:rPr lang="fr-FR" altLang="ja-JP" sz="2000" dirty="0" err="1" smtClean="0">
                <a:solidFill>
                  <a:srgbClr val="164D7B"/>
                </a:solidFill>
                <a:latin typeface="+mn-lt"/>
              </a:rPr>
              <a:t>dif</a:t>
            </a:r>
            <a:r>
              <a:rPr lang="fr-FR" altLang="ja-JP" sz="2000" dirty="0">
                <a:solidFill>
                  <a:srgbClr val="164D7B"/>
                </a:solidFill>
                <a:latin typeface="+mn-lt"/>
              </a:rPr>
              <a:t>. Comportementales, soutien à la parentalité</a:t>
            </a:r>
            <a:r>
              <a:rPr lang="fr-FR" altLang="ja-JP" sz="2000" dirty="0" smtClean="0">
                <a:solidFill>
                  <a:srgbClr val="164D7B"/>
                </a:solidFill>
                <a:latin typeface="+mn-lt"/>
              </a:rPr>
              <a:t>…</a:t>
            </a:r>
            <a:endParaRPr lang="fr-FR" sz="2000" dirty="0">
              <a:latin typeface="+mn-lt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796083"/>
            <a:ext cx="12192000" cy="2006634"/>
          </a:xfrm>
          <a:prstGeom prst="rect">
            <a:avLst/>
          </a:prstGeom>
          <a:solidFill>
            <a:srgbClr val="0B708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latin typeface="Arial Black" panose="020B0A04020102020204" pitchFamily="34" charset="0"/>
              </a:rPr>
              <a:t/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Le parcours de l’enfant : </a:t>
            </a:r>
            <a:endParaRPr lang="fr-FR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 </a:t>
            </a:r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dispositif de </a:t>
            </a:r>
            <a:r>
              <a:rPr lang="fr-F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psychomotricité</a:t>
            </a:r>
          </a:p>
          <a:p>
            <a:pPr algn="ctr"/>
            <a:r>
              <a:rPr lang="fr-FR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Les indications  </a:t>
            </a:r>
            <a:endParaRPr lang="fr-F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52" y="-108932"/>
            <a:ext cx="905015" cy="9050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8" y="0"/>
            <a:ext cx="687153" cy="68715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46BF-FC26-46D9-BA39-6B3A7C5631BF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815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Parcours à la plateforme TND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192147" y="2630168"/>
            <a:ext cx="1080771" cy="712269"/>
          </a:xfrm>
        </p:spPr>
        <p:txBody>
          <a:bodyPr/>
          <a:lstStyle/>
          <a:p>
            <a:r>
              <a:rPr lang="fr-FR" dirty="0" smtClean="0"/>
              <a:t>2.</a:t>
            </a:r>
            <a:r>
              <a:rPr lang="fr-FR" sz="3200" dirty="0" smtClean="0"/>
              <a:t>2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43" y="5230364"/>
            <a:ext cx="1692564" cy="16925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35" y="215146"/>
            <a:ext cx="1660236" cy="9223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419422"/>
            <a:ext cx="1314448" cy="13144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99" y="5692003"/>
            <a:ext cx="3139115" cy="8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40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réseau de partenaires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Espace réservé du contenu 3">
            <a:extLst>
              <a:ext uri="{FF2B5EF4-FFF2-40B4-BE49-F238E27FC236}">
                <a16:creationId xmlns:a16="http://schemas.microsoft.com/office/drawing/2014/main" id="{74AAC100-BF01-4C0C-87B5-140B3E899F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749531"/>
              </p:ext>
            </p:extLst>
          </p:nvPr>
        </p:nvGraphicFramePr>
        <p:xfrm>
          <a:off x="838200" y="18601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2048E820-E52F-49A8-BE18-BCC20013A5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53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Formulaire de repérage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197E323-95E3-4666-9083-3673CDFA9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96" t="33581" r="37310" b="11175"/>
          <a:stretch/>
        </p:blipFill>
        <p:spPr>
          <a:xfrm>
            <a:off x="2064519" y="1927741"/>
            <a:ext cx="3965715" cy="47907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DB22617-ABB6-49CA-9BCD-DAC70545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78" t="29437" r="37635"/>
          <a:stretch/>
        </p:blipFill>
        <p:spPr>
          <a:xfrm>
            <a:off x="6777994" y="1927741"/>
            <a:ext cx="3349487" cy="48131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785F39F-E49A-4F0F-937F-50B3131501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58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parcours PCO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5E8C29-1185-4EA3-8555-6FE983671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  <p:graphicFrame>
        <p:nvGraphicFramePr>
          <p:cNvPr id="6" name="Espace réservé du contenu 4">
            <a:extLst>
              <a:ext uri="{FF2B5EF4-FFF2-40B4-BE49-F238E27FC236}">
                <a16:creationId xmlns:a16="http://schemas.microsoft.com/office/drawing/2014/main" id="{980F92BD-31E7-4272-A6C1-EEEEA42DDA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920762"/>
              </p:ext>
            </p:extLst>
          </p:nvPr>
        </p:nvGraphicFramePr>
        <p:xfrm>
          <a:off x="838200" y="202331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3593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Parcours PCO vs parcours RSEV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Espace réservé du contenu 4">
            <a:extLst>
              <a:ext uri="{FF2B5EF4-FFF2-40B4-BE49-F238E27FC236}">
                <a16:creationId xmlns:a16="http://schemas.microsoft.com/office/drawing/2014/main" id="{BFA6C1D8-0505-466D-815F-579A25F64E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511334"/>
              </p:ext>
            </p:extLst>
          </p:nvPr>
        </p:nvGraphicFramePr>
        <p:xfrm>
          <a:off x="1206500" y="2449265"/>
          <a:ext cx="4740817" cy="418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Espace réservé du contenu 4">
            <a:extLst>
              <a:ext uri="{FF2B5EF4-FFF2-40B4-BE49-F238E27FC236}">
                <a16:creationId xmlns:a16="http://schemas.microsoft.com/office/drawing/2014/main" id="{A1D2BDD4-1647-4ECE-935C-4FC67DA78E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728865"/>
              </p:ext>
            </p:extLst>
          </p:nvPr>
        </p:nvGraphicFramePr>
        <p:xfrm>
          <a:off x="6762012" y="2449265"/>
          <a:ext cx="4740817" cy="418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angle à coins arrondis 2">
            <a:extLst>
              <a:ext uri="{FF2B5EF4-FFF2-40B4-BE49-F238E27FC236}">
                <a16:creationId xmlns:a16="http://schemas.microsoft.com/office/drawing/2014/main" id="{234B5D91-ACFC-450E-960A-08C3A6C50283}"/>
              </a:ext>
            </a:extLst>
          </p:cNvPr>
          <p:cNvSpPr/>
          <p:nvPr/>
        </p:nvSpPr>
        <p:spPr>
          <a:xfrm>
            <a:off x="7579346" y="1897686"/>
            <a:ext cx="3529783" cy="4882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Réseaux de périnatalité</a:t>
            </a:r>
          </a:p>
        </p:txBody>
      </p:sp>
      <p:sp>
        <p:nvSpPr>
          <p:cNvPr id="11" name="Rectangle à coins arrondis 8">
            <a:extLst>
              <a:ext uri="{FF2B5EF4-FFF2-40B4-BE49-F238E27FC236}">
                <a16:creationId xmlns:a16="http://schemas.microsoft.com/office/drawing/2014/main" id="{F7628689-80F6-440C-9AE4-F64494F43396}"/>
              </a:ext>
            </a:extLst>
          </p:cNvPr>
          <p:cNvSpPr/>
          <p:nvPr/>
        </p:nvSpPr>
        <p:spPr>
          <a:xfrm>
            <a:off x="2065965" y="1888777"/>
            <a:ext cx="3529783" cy="48823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PCO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43D2351-FFE1-4EE8-8176-D7C62BC462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89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Complémentarités de parcours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43" y="5230364"/>
            <a:ext cx="1692564" cy="16925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35" y="215146"/>
            <a:ext cx="1660236" cy="9223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419422"/>
            <a:ext cx="1314448" cy="13144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99" y="5692003"/>
            <a:ext cx="3139115" cy="8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5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69284"/>
            <a:ext cx="12192000" cy="985866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Missions des Réseaux de périnatalité </a:t>
            </a: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181" y="2345808"/>
            <a:ext cx="7858379" cy="451219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52662" y="1702393"/>
            <a:ext cx="9890669" cy="977405"/>
          </a:xfrm>
          <a:prstGeom prst="rect">
            <a:avLst/>
          </a:prstGeom>
        </p:spPr>
        <p:txBody>
          <a:bodyPr wrap="square" lIns="0" tIns="0" rIns="0" bIns="0">
            <a:normAutofit fontScale="97500"/>
          </a:bodyPr>
          <a:lstStyle>
            <a:lvl1pPr eaLnBrk="1" hangingPunct="1">
              <a:defRPr sz="2200" b="1" i="0">
                <a:solidFill>
                  <a:srgbClr val="F1645D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fr-FR" sz="2000" kern="0" dirty="0">
                <a:solidFill>
                  <a:schemeClr val="accent2"/>
                </a:solidFill>
                <a:latin typeface="Arial Black" panose="020B0A04020102020204" pitchFamily="34" charset="0"/>
              </a:rPr>
              <a:t>Qu’est ce qu’un nouveau né vulnérable?</a:t>
            </a:r>
            <a:br>
              <a:rPr lang="fr-FR" sz="2000" kern="0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fr-FR" sz="2000" kern="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Circonstances de naissance          troubles du développement</a:t>
            </a:r>
          </a:p>
        </p:txBody>
      </p:sp>
      <p:sp>
        <p:nvSpPr>
          <p:cNvPr id="5" name="Double flèche horizontale 4"/>
          <p:cNvSpPr/>
          <p:nvPr/>
        </p:nvSpPr>
        <p:spPr>
          <a:xfrm>
            <a:off x="6014840" y="2119489"/>
            <a:ext cx="489051" cy="143212"/>
          </a:xfrm>
          <a:prstGeom prst="leftRightArrow">
            <a:avLst/>
          </a:prstGeom>
          <a:solidFill>
            <a:srgbClr val="0B708A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73" y="-104748"/>
            <a:ext cx="905015" cy="9050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8" y="0"/>
            <a:ext cx="687153" cy="687153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46BF-FC26-46D9-BA39-6B3A7C5631B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742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97977"/>
            <a:ext cx="12192000" cy="1325563"/>
          </a:xfrm>
          <a:solidFill>
            <a:srgbClr val="0B708A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Complémentarité FIP</a:t>
            </a:r>
            <a:r>
              <a:rPr lang="fr-F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/</a:t>
            </a:r>
            <a:br>
              <a:rPr lang="fr-F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dispositif </a:t>
            </a:r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psychomot réseaux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53957"/>
              </p:ext>
            </p:extLst>
          </p:nvPr>
        </p:nvGraphicFramePr>
        <p:xfrm>
          <a:off x="1356359" y="2468880"/>
          <a:ext cx="9509760" cy="32093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9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9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+mn-lt"/>
                        </a:rPr>
                        <a:t>Réseaux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+mn-lt"/>
                        </a:rPr>
                        <a:t>FIP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071">
                <a:tc>
                  <a:txBody>
                    <a:bodyPr/>
                    <a:lstStyle/>
                    <a:p>
                      <a:r>
                        <a:rPr lang="fr-FR" sz="2000" dirty="0"/>
                        <a:t>Orientation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Psychomotricité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Psychomotricité</a:t>
                      </a:r>
                    </a:p>
                    <a:p>
                      <a:r>
                        <a:rPr lang="fr-FR" dirty="0">
                          <a:latin typeface="+mn-lt"/>
                        </a:rPr>
                        <a:t>Ergothérapie</a:t>
                      </a:r>
                    </a:p>
                    <a:p>
                      <a:r>
                        <a:rPr lang="fr-FR" dirty="0">
                          <a:latin typeface="+mn-lt"/>
                        </a:rPr>
                        <a:t>Bilan/guidance par psychologue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17">
                <a:tc>
                  <a:txBody>
                    <a:bodyPr/>
                    <a:lstStyle/>
                    <a:p>
                      <a:r>
                        <a:rPr lang="fr-FR" sz="2000" dirty="0"/>
                        <a:t>Objectif de la PEC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Prévention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Parcours</a:t>
                      </a:r>
                      <a:r>
                        <a:rPr lang="fr-FR" baseline="0" dirty="0">
                          <a:latin typeface="+mn-lt"/>
                        </a:rPr>
                        <a:t> de soin</a:t>
                      </a:r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17">
                <a:tc>
                  <a:txBody>
                    <a:bodyPr/>
                    <a:lstStyle/>
                    <a:p>
                      <a:r>
                        <a:rPr lang="fr-FR" sz="2000" dirty="0"/>
                        <a:t>Nombre de séances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3 à 10 (exceptionnellement</a:t>
                      </a:r>
                      <a:r>
                        <a:rPr lang="fr-FR" baseline="0" dirty="0">
                          <a:latin typeface="+mn-lt"/>
                        </a:rPr>
                        <a:t> 20)</a:t>
                      </a:r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35 (renouvelable</a:t>
                      </a:r>
                      <a:r>
                        <a:rPr lang="fr-FR" baseline="0" dirty="0">
                          <a:latin typeface="+mn-lt"/>
                        </a:rPr>
                        <a:t> 1 fois)</a:t>
                      </a:r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117">
                <a:tc>
                  <a:txBody>
                    <a:bodyPr/>
                    <a:lstStyle/>
                    <a:p>
                      <a:r>
                        <a:rPr lang="fr-FR" sz="2000" dirty="0"/>
                        <a:t>Age d’application 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0-2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0-7 ans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34" y="5823919"/>
            <a:ext cx="3082576" cy="8498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35" y="6072460"/>
            <a:ext cx="1500379" cy="633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610" y="129"/>
            <a:ext cx="905015" cy="9050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6" y="109061"/>
            <a:ext cx="687153" cy="68715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378" y="0"/>
            <a:ext cx="905015" cy="9050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4" y="108932"/>
            <a:ext cx="687153" cy="687153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46BF-FC26-46D9-BA39-6B3A7C5631BF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Premiers bilans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43" y="5230364"/>
            <a:ext cx="1692564" cy="16925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35" y="215146"/>
            <a:ext cx="1660236" cy="9223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419422"/>
            <a:ext cx="1314448" cy="13144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99" y="5692003"/>
            <a:ext cx="3139115" cy="8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22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96085"/>
            <a:ext cx="12192000" cy="1325563"/>
          </a:xfrm>
          <a:solidFill>
            <a:srgbClr val="0B708A"/>
          </a:solidFill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Impacts du côté des réseaux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151" y="2352693"/>
            <a:ext cx="5551327" cy="4351338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FFC000"/>
              </a:buClr>
              <a:buNone/>
            </a:pPr>
            <a:r>
              <a:rPr lang="fr-F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Plutôt positif </a:t>
            </a:r>
          </a:p>
          <a:p>
            <a:pPr>
              <a:buClr>
                <a:srgbClr val="FFC000"/>
              </a:buClr>
            </a:pPr>
            <a:endParaRPr lang="fr-FR" dirty="0"/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rgbClr val="164D7B"/>
                </a:solidFill>
              </a:rPr>
              <a:t>Priorité réseaux 0-1 an en lien avec de la guidance parentale </a:t>
            </a:r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rgbClr val="164D7B"/>
                </a:solidFill>
              </a:rPr>
              <a:t>Possibilité de prise en charge pour enfants du réseau &gt;2 ans et plus prolongée</a:t>
            </a:r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rgbClr val="164D7B"/>
                </a:solidFill>
              </a:rPr>
              <a:t>Possibilité </a:t>
            </a:r>
            <a:r>
              <a:rPr lang="fr-FR" sz="2000" dirty="0" smtClean="0">
                <a:solidFill>
                  <a:srgbClr val="164D7B"/>
                </a:solidFill>
              </a:rPr>
              <a:t>prise en charge </a:t>
            </a:r>
            <a:r>
              <a:rPr lang="fr-FR" sz="2000" dirty="0">
                <a:solidFill>
                  <a:srgbClr val="164D7B"/>
                </a:solidFill>
              </a:rPr>
              <a:t>autre que psychomotricité: ergothérapie, bilan et guidance </a:t>
            </a:r>
            <a:r>
              <a:rPr lang="fr-FR" sz="2000" dirty="0" smtClean="0">
                <a:solidFill>
                  <a:srgbClr val="164D7B"/>
                </a:solidFill>
              </a:rPr>
              <a:t>psychologique</a:t>
            </a:r>
            <a:endParaRPr lang="fr-FR" sz="2000" dirty="0">
              <a:solidFill>
                <a:srgbClr val="164D7B"/>
              </a:solidFill>
            </a:endParaRPr>
          </a:p>
          <a:p>
            <a:pPr>
              <a:buClr>
                <a:srgbClr val="FFC000"/>
              </a:buClr>
            </a:pPr>
            <a:endParaRPr lang="fr-FR" dirty="0"/>
          </a:p>
          <a:p>
            <a:pPr>
              <a:buClr>
                <a:srgbClr val="FFC000"/>
              </a:buClr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014409" y="2216937"/>
            <a:ext cx="59018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Plutôt négatif </a:t>
            </a:r>
          </a:p>
          <a:p>
            <a:pPr marL="0" indent="0">
              <a:buNone/>
            </a:pPr>
            <a:endParaRPr lang="fr-FR" dirty="0"/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rgbClr val="164D7B"/>
                </a:solidFill>
              </a:rPr>
              <a:t>Difficulté d’orientation pour le médecin pilote (et la coordination) pour les 1-2 ans</a:t>
            </a:r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rgbClr val="164D7B"/>
                </a:solidFill>
              </a:rPr>
              <a:t>Difficultés pour poursuivre avec même psychomot quand passage du pack à la PCO</a:t>
            </a:r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rgbClr val="164D7B"/>
                </a:solidFill>
              </a:rPr>
              <a:t>Plateformes non compatibles: </a:t>
            </a:r>
            <a:r>
              <a:rPr lang="fr-FR" sz="2000" dirty="0" err="1">
                <a:solidFill>
                  <a:srgbClr val="164D7B"/>
                </a:solidFill>
              </a:rPr>
              <a:t>Terr-eSanté</a:t>
            </a:r>
            <a:r>
              <a:rPr lang="fr-FR" sz="2000" dirty="0">
                <a:solidFill>
                  <a:srgbClr val="164D7B"/>
                </a:solidFill>
              </a:rPr>
              <a:t> et Via Trajectoire (PCO) vs HYGIE (réseaux IDF)</a:t>
            </a:r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rgbClr val="164D7B"/>
                </a:solidFill>
              </a:rPr>
              <a:t>Manque d’harmonisation des  différentes PCO IDF, adaptation complexe de la part des RSP (++ RSPP)</a:t>
            </a:r>
          </a:p>
          <a:p>
            <a:endParaRPr lang="fr-FR" dirty="0"/>
          </a:p>
          <a:p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5731628" y="2352693"/>
            <a:ext cx="14483" cy="4273935"/>
          </a:xfrm>
          <a:prstGeom prst="line">
            <a:avLst/>
          </a:prstGeom>
          <a:ln w="19050">
            <a:solidFill>
              <a:srgbClr val="CBD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378" y="0"/>
            <a:ext cx="905015" cy="9050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4" y="108932"/>
            <a:ext cx="687153" cy="687153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46BF-FC26-46D9-BA39-6B3A7C5631BF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105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chiffres concernant les PCO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5E8C29-1185-4EA3-8555-6FE983671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0169E00-4CAB-4722-97BC-D6863D580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94662"/>
              </p:ext>
            </p:extLst>
          </p:nvPr>
        </p:nvGraphicFramePr>
        <p:xfrm>
          <a:off x="722866" y="2320166"/>
          <a:ext cx="10510297" cy="34941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2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2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5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PCO 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Plateforme TND 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26">
                <a:tc>
                  <a:txBody>
                    <a:bodyPr/>
                    <a:lstStyle/>
                    <a:p>
                      <a:r>
                        <a:rPr lang="fr-FR" sz="2000" b="1" dirty="0"/>
                        <a:t>Date d’ouverture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Novembre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Septembre</a:t>
                      </a:r>
                      <a:r>
                        <a:rPr lang="fr-FR" baseline="0" dirty="0" smtClean="0"/>
                        <a:t> 2021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65">
                <a:tc>
                  <a:txBody>
                    <a:bodyPr/>
                    <a:lstStyle/>
                    <a:p>
                      <a:r>
                        <a:rPr lang="fr-FR" sz="2000" b="1" dirty="0"/>
                        <a:t>Equipe (ETP pourvus/cible)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3,5 /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11,28</a:t>
                      </a:r>
                      <a:r>
                        <a:rPr lang="fr-FR" baseline="0" dirty="0" smtClean="0"/>
                        <a:t> / 16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4286803"/>
                  </a:ext>
                </a:extLst>
              </a:tr>
              <a:tr h="462965">
                <a:tc>
                  <a:txBody>
                    <a:bodyPr/>
                    <a:lstStyle/>
                    <a:p>
                      <a:r>
                        <a:rPr lang="fr-FR" sz="2000" b="1" dirty="0"/>
                        <a:t>Professionnels </a:t>
                      </a:r>
                      <a:r>
                        <a:rPr lang="fr-FR" sz="2000" b="1" dirty="0" smtClean="0"/>
                        <a:t>conventionnés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kern="1200" dirty="0"/>
                    </a:p>
                  </a:txBody>
                  <a:tcPr anchor="ctr">
                    <a:solidFill>
                      <a:srgbClr val="CBD5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890782"/>
                  </a:ext>
                </a:extLst>
              </a:tr>
              <a:tr h="462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Psychologues</a:t>
                      </a:r>
                    </a:p>
                  </a:txBody>
                  <a:tcPr anchor="ctr">
                    <a:solidFill>
                      <a:srgbClr val="CBD5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BD5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solidFill>
                      <a:srgbClr val="CB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56275"/>
                  </a:ext>
                </a:extLst>
              </a:tr>
              <a:tr h="462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Ergothérapeutes</a:t>
                      </a:r>
                    </a:p>
                  </a:txBody>
                  <a:tcPr>
                    <a:solidFill>
                      <a:srgbClr val="CBD5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 anchor="ctr">
                    <a:solidFill>
                      <a:srgbClr val="CBD5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</a:p>
                  </a:txBody>
                  <a:tcPr anchor="ctr">
                    <a:solidFill>
                      <a:srgbClr val="CB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65700"/>
                  </a:ext>
                </a:extLst>
              </a:tr>
              <a:tr h="462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Psychomotriciens</a:t>
                      </a:r>
                      <a:endParaRPr lang="fr-FR" sz="2000" b="0" dirty="0"/>
                    </a:p>
                  </a:txBody>
                  <a:tcPr>
                    <a:solidFill>
                      <a:srgbClr val="CBD5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59</a:t>
                      </a:r>
                      <a:endParaRPr lang="fr-FR" dirty="0"/>
                    </a:p>
                  </a:txBody>
                  <a:tcPr anchor="ctr">
                    <a:solidFill>
                      <a:srgbClr val="CBD5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37</a:t>
                      </a:r>
                    </a:p>
                  </a:txBody>
                  <a:tcPr anchor="ctr">
                    <a:solidFill>
                      <a:srgbClr val="CB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753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20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chiffres concernant les PCO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5E8C29-1185-4EA3-8555-6FE983671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B95752A-ACAB-4683-A7EA-6A05107C0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30448"/>
              </p:ext>
            </p:extLst>
          </p:nvPr>
        </p:nvGraphicFramePr>
        <p:xfrm>
          <a:off x="840851" y="1997315"/>
          <a:ext cx="10510297" cy="41718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2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2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5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PCO 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Plateforme TND 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Nombre d’enfants adressés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467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409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625848"/>
                  </a:ext>
                </a:extLst>
              </a:tr>
              <a:tr h="462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Nombre d’enfants admis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459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373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993654"/>
                  </a:ext>
                </a:extLst>
              </a:tr>
              <a:tr h="462965">
                <a:tc>
                  <a:txBody>
                    <a:bodyPr/>
                    <a:lstStyle/>
                    <a:p>
                      <a:r>
                        <a:rPr lang="fr-FR" sz="2000" dirty="0"/>
                        <a:t>Age moyen à l’admission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3,43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2000" dirty="0"/>
                        <a:t>Enfants sortis</a:t>
                      </a:r>
                      <a:endParaRPr lang="fr-FR" sz="1800" kern="1200" dirty="0"/>
                    </a:p>
                    <a:p>
                      <a:pPr marL="0" algn="l" defTabSz="914400" rtl="0" eaLnBrk="1" latinLnBrk="0" hangingPunct="1"/>
                      <a:r>
                        <a:rPr lang="fr-FR" sz="1800" kern="1200" dirty="0"/>
                        <a:t>sans FIP facturé</a:t>
                      </a:r>
                      <a:endParaRPr lang="fr-FR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141</a:t>
                      </a:r>
                    </a:p>
                    <a:p>
                      <a:pPr algn="ctr"/>
                      <a:r>
                        <a:rPr lang="fr-FR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69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1803768"/>
                  </a:ext>
                </a:extLst>
              </a:tr>
              <a:tr h="449489">
                <a:tc>
                  <a:txBody>
                    <a:bodyPr/>
                    <a:lstStyle/>
                    <a:p>
                      <a:r>
                        <a:rPr lang="fr-FR" sz="2000" dirty="0"/>
                        <a:t>File active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318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406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4371732"/>
                  </a:ext>
                </a:extLst>
              </a:tr>
              <a:tr h="1004332">
                <a:tc>
                  <a:txBody>
                    <a:bodyPr/>
                    <a:lstStyle/>
                    <a:p>
                      <a:r>
                        <a:rPr lang="fr-FR" sz="2000" dirty="0"/>
                        <a:t>Mise en place de soins</a:t>
                      </a:r>
                    </a:p>
                    <a:p>
                      <a:r>
                        <a:rPr lang="fr-FR" sz="1800" dirty="0"/>
                        <a:t>Nombre de FIP déclenchés</a:t>
                      </a:r>
                    </a:p>
                    <a:p>
                      <a:r>
                        <a:rPr lang="fr-FR" sz="1800" dirty="0"/>
                        <a:t>Nombre d’enfant avec ≥ 1 FIP déclenché</a:t>
                      </a:r>
                      <a:endParaRPr lang="fr-FR" sz="18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sz="1800" kern="1200" dirty="0"/>
                        <a:t>339</a:t>
                      </a:r>
                    </a:p>
                    <a:p>
                      <a:pPr algn="ctr"/>
                      <a:r>
                        <a:rPr lang="fr-FR" sz="1800" kern="1200" dirty="0"/>
                        <a:t>245</a:t>
                      </a:r>
                      <a:endParaRPr lang="fr-FR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56</a:t>
                      </a:r>
                    </a:p>
                    <a:p>
                      <a:pPr algn="ctr"/>
                      <a:r>
                        <a:rPr lang="fr-FR" dirty="0" smtClean="0"/>
                        <a:t>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279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Difficultés rencontrées par les PCO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5E8C29-1185-4EA3-8555-6FE983671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555B8D6-6376-4BDC-9621-8A049673A60E}"/>
              </a:ext>
            </a:extLst>
          </p:cNvPr>
          <p:cNvSpPr txBox="1">
            <a:spLocks/>
          </p:cNvSpPr>
          <p:nvPr/>
        </p:nvSpPr>
        <p:spPr>
          <a:xfrm>
            <a:off x="838200" y="1997315"/>
            <a:ext cx="10394963" cy="435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8" indent="-342908" algn="just">
              <a:buFont typeface="Arial" panose="020B0604020202020204" pitchFamily="34" charset="0"/>
              <a:buBlip>
                <a:blip r:embed="rId3"/>
              </a:buBlip>
            </a:pPr>
            <a:r>
              <a:rPr lang="fr-FR" sz="2400" dirty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Connaissance encore limitée des principes de la PCO, même chez les médecins de 2</a:t>
            </a:r>
            <a:r>
              <a:rPr lang="fr-FR" sz="2400" baseline="30000" dirty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ligne.</a:t>
            </a:r>
            <a:endParaRPr lang="fr-FR" sz="2400" dirty="0">
              <a:solidFill>
                <a:srgbClr val="203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8" indent="-342908" algn="just">
              <a:buFont typeface="Arial" panose="020B0604020202020204" pitchFamily="34" charset="0"/>
              <a:buBlip>
                <a:blip r:embed="rId3"/>
              </a:buBlip>
            </a:pPr>
            <a:endParaRPr lang="fr-FR" sz="2400" dirty="0">
              <a:solidFill>
                <a:srgbClr val="203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8" indent="-342908" algn="just">
              <a:lnSpc>
                <a:spcPct val="12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fr-FR" sz="2400" dirty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Difficultés organisationnelles dans la coordination (logiciels d’échanges sécurisées peu plébiscités, difficultés à faire coïncider les emplois du temps pour les synthèses</a:t>
            </a:r>
            <a:r>
              <a:rPr lang="fr-FR" sz="2400" dirty="0" smtClean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</a:p>
          <a:p>
            <a:pPr marL="0" indent="0" algn="just">
              <a:buNone/>
            </a:pPr>
            <a:endParaRPr lang="fr-FR" sz="2400" dirty="0">
              <a:solidFill>
                <a:srgbClr val="203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8" indent="-342908" algn="just">
              <a:buFont typeface="Arial" panose="020B0604020202020204" pitchFamily="34" charset="0"/>
              <a:buBlip>
                <a:blip r:embed="rId3"/>
              </a:buBlip>
            </a:pPr>
            <a:r>
              <a:rPr lang="fr-FR" sz="2400" dirty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Risque d’être sollicité pour compenser les manques des partenaires (listes d’attente en CMP et SESSAD, AEEH insuffisante</a:t>
            </a:r>
            <a:r>
              <a:rPr lang="fr-FR" sz="2400" dirty="0" smtClean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  <a:endParaRPr lang="fr-FR" sz="2400" dirty="0">
              <a:solidFill>
                <a:srgbClr val="203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8" indent="-342908" algn="just">
              <a:buFont typeface="Arial" panose="020B0604020202020204" pitchFamily="34" charset="0"/>
              <a:buBlip>
                <a:blip r:embed="rId3"/>
              </a:buBlip>
            </a:pPr>
            <a:endParaRPr lang="fr-FR" sz="2400" dirty="0">
              <a:solidFill>
                <a:srgbClr val="203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8" indent="-342908" algn="just">
              <a:buFont typeface="Arial" panose="020B0604020202020204" pitchFamily="34" charset="0"/>
              <a:buBlip>
                <a:blip r:embed="rId3"/>
              </a:buBlip>
            </a:pPr>
            <a:r>
              <a:rPr lang="fr-FR" sz="2400" dirty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Difficultés à conventionner avec des </a:t>
            </a:r>
            <a:r>
              <a:rPr lang="fr-FR" sz="2400" dirty="0" smtClean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libéraux.</a:t>
            </a:r>
            <a:endParaRPr lang="fr-FR" sz="2400" dirty="0">
              <a:solidFill>
                <a:srgbClr val="203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8" indent="-342908" algn="just">
              <a:buFont typeface="Arial" panose="020B0604020202020204" pitchFamily="34" charset="0"/>
              <a:buBlip>
                <a:blip r:embed="rId3"/>
              </a:buBlip>
            </a:pPr>
            <a:endParaRPr lang="fr-FR" sz="2400" dirty="0">
              <a:solidFill>
                <a:srgbClr val="203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8" indent="-342908" algn="just">
              <a:buFont typeface="Arial" panose="020B0604020202020204" pitchFamily="34" charset="0"/>
              <a:buBlip>
                <a:blip r:embed="rId3"/>
              </a:buBlip>
            </a:pPr>
            <a:r>
              <a:rPr lang="fr-FR" sz="2400" dirty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financement PCO et AEEH sur certaines </a:t>
            </a:r>
            <a:r>
              <a:rPr lang="fr-FR" sz="2400" dirty="0" smtClean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situations. </a:t>
            </a:r>
          </a:p>
        </p:txBody>
      </p:sp>
    </p:spTree>
    <p:extLst>
      <p:ext uri="{BB962C8B-B14F-4D97-AF65-F5344CB8AC3E}">
        <p14:creationId xmlns:p14="http://schemas.microsoft.com/office/powerpoint/2010/main" val="1020770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4537"/>
            <a:ext cx="12192000" cy="1210378"/>
          </a:xfrm>
        </p:spPr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5E8C29-1185-4EA3-8555-6FE983671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555B8D6-6376-4BDC-9621-8A049673A60E}"/>
              </a:ext>
            </a:extLst>
          </p:cNvPr>
          <p:cNvSpPr txBox="1">
            <a:spLocks/>
          </p:cNvSpPr>
          <p:nvPr/>
        </p:nvSpPr>
        <p:spPr>
          <a:xfrm>
            <a:off x="838200" y="1997315"/>
            <a:ext cx="1039496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E0A2D0A-5775-4814-B48E-6076420D033A}"/>
              </a:ext>
            </a:extLst>
          </p:cNvPr>
          <p:cNvSpPr txBox="1">
            <a:spLocks/>
          </p:cNvSpPr>
          <p:nvPr/>
        </p:nvSpPr>
        <p:spPr>
          <a:xfrm>
            <a:off x="996010" y="2506662"/>
            <a:ext cx="1039496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200" dirty="0">
              <a:solidFill>
                <a:srgbClr val="203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8" indent="-342908" algn="just">
              <a:buBlip>
                <a:blip r:embed="rId3"/>
              </a:buBlip>
            </a:pPr>
            <a:r>
              <a:rPr lang="fr-FR" sz="2400" dirty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 de structuration des parcours avec les autres structures de 2ème ligne (PDAP, CMP, CMPP, CAMSP</a:t>
            </a:r>
            <a:r>
              <a:rPr lang="fr-FR" sz="2400" dirty="0" smtClean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fr-FR" sz="2400" dirty="0">
              <a:solidFill>
                <a:srgbClr val="203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8" indent="-342908" algn="just">
              <a:buBlip>
                <a:blip r:embed="rId3"/>
              </a:buBlip>
            </a:pPr>
            <a:endParaRPr lang="fr-FR" sz="2400" dirty="0">
              <a:solidFill>
                <a:srgbClr val="203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8" indent="-342908" algn="just">
              <a:buBlip>
                <a:blip r:embed="rId3"/>
              </a:buBlip>
            </a:pPr>
            <a:r>
              <a:rPr lang="fr-FR" sz="2400" dirty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aux enfants de 7 à 12 ans</a:t>
            </a:r>
          </a:p>
          <a:p>
            <a:pPr lvl="1"/>
            <a:r>
              <a:rPr lang="fr-FR" dirty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Profils différents: trouble des apprentissages, TDAH+++</a:t>
            </a:r>
          </a:p>
          <a:p>
            <a:pPr lvl="1"/>
            <a:r>
              <a:rPr lang="fr-FR" dirty="0">
                <a:solidFill>
                  <a:srgbClr val="203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de l’éducation nationale +++</a:t>
            </a:r>
          </a:p>
          <a:p>
            <a:pPr algn="just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13316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43" y="5230364"/>
            <a:ext cx="1692564" cy="16925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35" y="215146"/>
            <a:ext cx="1660236" cy="9223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419422"/>
            <a:ext cx="1314448" cy="13144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2" y="5697414"/>
            <a:ext cx="3139115" cy="8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38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0B708A"/>
          </a:solidFill>
        </p:spPr>
        <p:txBody>
          <a:bodyPr/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Conclusions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7040" y="2226013"/>
            <a:ext cx="11243784" cy="435133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164D7B"/>
                </a:solidFill>
              </a:rPr>
              <a:t>Missions complémentaires 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164D7B"/>
                </a:solidFill>
              </a:rPr>
              <a:t>Le réseau doit s’articuler avec les PCO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164D7B"/>
                </a:solidFill>
              </a:rPr>
              <a:t>Continuer à travailler avec les </a:t>
            </a:r>
            <a:r>
              <a:rPr lang="fr-FR" sz="2400" dirty="0" smtClean="0">
                <a:solidFill>
                  <a:srgbClr val="164D7B"/>
                </a:solidFill>
              </a:rPr>
              <a:t>Médecins Pilotes </a:t>
            </a:r>
            <a:r>
              <a:rPr lang="fr-FR" sz="2400" dirty="0">
                <a:solidFill>
                  <a:srgbClr val="164D7B"/>
                </a:solidFill>
              </a:rPr>
              <a:t>pour que le réseau soit au courant de l’adressage à la PCO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164D7B"/>
                </a:solidFill>
              </a:rPr>
              <a:t>Comment arriver à partager les infos au bénéfice de l’enfant ?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835" y="5165436"/>
            <a:ext cx="1692564" cy="16925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3" y="5354494"/>
            <a:ext cx="1314448" cy="13144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35" y="5449743"/>
            <a:ext cx="4076700" cy="11239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37" y="5767964"/>
            <a:ext cx="1984248" cy="8382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46BF-FC26-46D9-BA39-6B3A7C5631BF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679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334"/>
            <a:ext cx="12192000" cy="1210378"/>
          </a:xfrm>
        </p:spPr>
        <p:txBody>
          <a:bodyPr/>
          <a:lstStyle/>
          <a:p>
            <a:r>
              <a:rPr lang="fr-FR" dirty="0" smtClean="0"/>
              <a:t>Merci pour votre attention 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5E8C29-1185-4EA3-8555-6FE983671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555B8D6-6376-4BDC-9621-8A049673A60E}"/>
              </a:ext>
            </a:extLst>
          </p:cNvPr>
          <p:cNvSpPr txBox="1">
            <a:spLocks/>
          </p:cNvSpPr>
          <p:nvPr/>
        </p:nvSpPr>
        <p:spPr>
          <a:xfrm>
            <a:off x="838200" y="1997315"/>
            <a:ext cx="1039496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835" y="5165436"/>
            <a:ext cx="1692564" cy="16925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3" y="5354494"/>
            <a:ext cx="1314448" cy="13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6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73918"/>
            <a:ext cx="12192000" cy="1325563"/>
          </a:xfrm>
          <a:solidFill>
            <a:srgbClr val="0B708A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Missions des Réseaux de périnatalité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1065" y="2523148"/>
            <a:ext cx="11530097" cy="51356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eaLnBrk="1" hangingPunct="1">
              <a:defRPr sz="1600" b="1" i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rgbClr val="FCD36C"/>
              </a:buClr>
              <a:buFont typeface="Wingdings" panose="05000000000000000000" pitchFamily="2" charset="2"/>
              <a:buChar char="Ø"/>
            </a:pPr>
            <a:r>
              <a:rPr lang="fr-FR" sz="2000" kern="0" dirty="0">
                <a:solidFill>
                  <a:srgbClr val="16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Améliorer la qualité de vie des enfants nés vulnérables</a:t>
            </a:r>
          </a:p>
          <a:p>
            <a:pPr marL="755650" lvl="2" indent="-285750">
              <a:lnSpc>
                <a:spcPct val="120000"/>
              </a:lnSpc>
              <a:spcBef>
                <a:spcPts val="700"/>
              </a:spcBef>
              <a:spcAft>
                <a:spcPts val="600"/>
              </a:spcAft>
              <a:buClr>
                <a:srgbClr val="64C6BB"/>
              </a:buClr>
              <a:buBlip>
                <a:blip r:embed="rId2"/>
              </a:buBlip>
            </a:pPr>
            <a:r>
              <a:rPr lang="fr-FR" sz="2000" dirty="0">
                <a:solidFill>
                  <a:srgbClr val="164D7B"/>
                </a:solidFill>
                <a:cs typeface="Arial" panose="020B0604020202020204" pitchFamily="34" charset="0"/>
              </a:rPr>
              <a:t>Prise en charge précoce des nouveau-nés à risque pour optimiser leur développement et réduire les risques de handicap chez l’enfant inclus</a:t>
            </a:r>
          </a:p>
          <a:p>
            <a:pPr marL="755650" lvl="2" indent="-285750">
              <a:lnSpc>
                <a:spcPct val="120000"/>
              </a:lnSpc>
              <a:spcBef>
                <a:spcPts val="700"/>
              </a:spcBef>
              <a:spcAft>
                <a:spcPts val="600"/>
              </a:spcAft>
              <a:buClr>
                <a:srgbClr val="64C6BB"/>
              </a:buClr>
              <a:buBlip>
                <a:blip r:embed="rId2"/>
              </a:buBlip>
            </a:pPr>
            <a:r>
              <a:rPr lang="fr-FR" sz="2000" dirty="0">
                <a:solidFill>
                  <a:srgbClr val="164D7B"/>
                </a:solidFill>
                <a:cs typeface="Arial" panose="020B0604020202020204" pitchFamily="34" charset="0"/>
              </a:rPr>
              <a:t>Faciliter l’accès et la continuité des soins; limiter les perdus de vue</a:t>
            </a:r>
          </a:p>
          <a:p>
            <a:pPr marL="755650" lvl="2" indent="-285750">
              <a:lnSpc>
                <a:spcPct val="120000"/>
              </a:lnSpc>
              <a:spcBef>
                <a:spcPts val="700"/>
              </a:spcBef>
              <a:spcAft>
                <a:spcPts val="600"/>
              </a:spcAft>
              <a:buClr>
                <a:srgbClr val="64C6BB"/>
              </a:buClr>
              <a:buBlip>
                <a:blip r:embed="rId2"/>
              </a:buBlip>
            </a:pPr>
            <a:r>
              <a:rPr lang="fr-FR" sz="2000" dirty="0">
                <a:solidFill>
                  <a:srgbClr val="164D7B"/>
                </a:solidFill>
                <a:cs typeface="Arial" panose="020B0604020202020204" pitchFamily="34" charset="0"/>
              </a:rPr>
              <a:t>Coordonner le suivi et le </a:t>
            </a:r>
            <a:r>
              <a:rPr lang="fr-FR" sz="2000" b="1" dirty="0">
                <a:solidFill>
                  <a:srgbClr val="164D7B"/>
                </a:solidFill>
                <a:cs typeface="Arial" panose="020B0604020202020204" pitchFamily="34" charset="0"/>
              </a:rPr>
              <a:t>dépistage précoce </a:t>
            </a:r>
            <a:r>
              <a:rPr lang="fr-FR" sz="2000" dirty="0">
                <a:solidFill>
                  <a:srgbClr val="164D7B"/>
                </a:solidFill>
                <a:cs typeface="Arial" panose="020B0604020202020204" pitchFamily="34" charset="0"/>
              </a:rPr>
              <a:t>des troubles du développement</a:t>
            </a:r>
          </a:p>
          <a:p>
            <a:pPr marL="755650" lvl="2" indent="-285750">
              <a:lnSpc>
                <a:spcPct val="120000"/>
              </a:lnSpc>
              <a:spcBef>
                <a:spcPts val="700"/>
              </a:spcBef>
              <a:spcAft>
                <a:spcPts val="600"/>
              </a:spcAft>
              <a:buClr>
                <a:srgbClr val="64C6BB"/>
              </a:buClr>
              <a:buBlip>
                <a:blip r:embed="rId2"/>
              </a:buBlip>
            </a:pPr>
            <a:r>
              <a:rPr lang="fr-FR" sz="2000" dirty="0">
                <a:solidFill>
                  <a:srgbClr val="164D7B"/>
                </a:solidFill>
                <a:cs typeface="Arial" panose="020B0604020202020204" pitchFamily="34" charset="0"/>
              </a:rPr>
              <a:t>Permettre une prise en charge de proximité, globale et adaptée</a:t>
            </a:r>
          </a:p>
          <a:p>
            <a:pPr marL="469900" lvl="2">
              <a:lnSpc>
                <a:spcPct val="120000"/>
              </a:lnSpc>
              <a:spcBef>
                <a:spcPts val="700"/>
              </a:spcBef>
              <a:spcAft>
                <a:spcPts val="600"/>
              </a:spcAft>
              <a:buClr>
                <a:srgbClr val="64C6BB"/>
              </a:buClr>
            </a:pPr>
            <a:endParaRPr lang="fr-FR" sz="2300" dirty="0">
              <a:solidFill>
                <a:srgbClr val="676A6A"/>
              </a:solidFill>
              <a:latin typeface="Arial Black" panose="020B0A04020102020204" pitchFamily="34" charset="0"/>
              <a:cs typeface="Helvetica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676" y="0"/>
            <a:ext cx="1011792" cy="10117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9" y="113114"/>
            <a:ext cx="790465" cy="79046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46BF-FC26-46D9-BA39-6B3A7C5631B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72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87" y="742934"/>
            <a:ext cx="12192000" cy="1325563"/>
          </a:xfrm>
          <a:solidFill>
            <a:srgbClr val="0B708A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Missions des Réseaux de </a:t>
            </a:r>
            <a:r>
              <a:rPr lang="fr-F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périnatalité :</a:t>
            </a:r>
            <a:br>
              <a:rPr lang="fr-F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NEF </a:t>
            </a:r>
            <a:endParaRPr lang="fr-FR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2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110817"/>
              </p:ext>
            </p:extLst>
          </p:nvPr>
        </p:nvGraphicFramePr>
        <p:xfrm>
          <a:off x="520830" y="2548418"/>
          <a:ext cx="6570851" cy="406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Organigramme : Alternative 14"/>
          <p:cNvSpPr/>
          <p:nvPr/>
        </p:nvSpPr>
        <p:spPr>
          <a:xfrm>
            <a:off x="7767221" y="2345671"/>
            <a:ext cx="3984779" cy="1224119"/>
          </a:xfrm>
          <a:prstGeom prst="flowChartAlternateProcess">
            <a:avLst/>
          </a:prstGeom>
          <a:solidFill>
            <a:srgbClr val="6698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7153" tIns="77153" rIns="77153" bIns="77153" numCol="1" spcCol="1270" anchor="t" anchorCtr="0">
            <a:noAutofit/>
          </a:bodyPr>
          <a:lstStyle/>
          <a:p>
            <a:pPr algn="ctr" defTabSz="9000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dirty="0" smtClean="0">
                <a:cs typeface="Helvetica" panose="020B0604020202020204" pitchFamily="34" charset="0"/>
              </a:rPr>
              <a:t>Octobre </a:t>
            </a:r>
            <a:r>
              <a:rPr lang="fr-FR" sz="2000" dirty="0">
                <a:cs typeface="Helvetica" panose="020B0604020202020204" pitchFamily="34" charset="0"/>
              </a:rPr>
              <a:t>2022, </a:t>
            </a:r>
          </a:p>
          <a:p>
            <a:pPr algn="ctr" defTabSz="9000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 smtClean="0">
                <a:cs typeface="Helvetica" panose="020B0604020202020204" pitchFamily="34" charset="0"/>
              </a:rPr>
              <a:t>3 853 enfants </a:t>
            </a:r>
            <a:r>
              <a:rPr lang="fr-FR" sz="2000" b="1" dirty="0">
                <a:cs typeface="Helvetica" panose="020B0604020202020204" pitchFamily="34" charset="0"/>
              </a:rPr>
              <a:t>suivis en </a:t>
            </a:r>
            <a:r>
              <a:rPr lang="fr-FR" sz="2000" b="1" dirty="0" smtClean="0">
                <a:cs typeface="Helvetica" panose="020B0604020202020204" pitchFamily="34" charset="0"/>
              </a:rPr>
              <a:t>File Active </a:t>
            </a:r>
            <a:endParaRPr lang="fr-FR" sz="2000" b="1" dirty="0">
              <a:cs typeface="Helvetica" panose="020B0604020202020204" pitchFamily="34" charset="0"/>
            </a:endParaRPr>
          </a:p>
          <a:p>
            <a:pPr algn="ctr" defTabSz="9000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dirty="0">
                <a:cs typeface="Helvetica" panose="020B0604020202020204" pitchFamily="34" charset="0"/>
              </a:rPr>
              <a:t>par le réseau NEF</a:t>
            </a:r>
          </a:p>
        </p:txBody>
      </p:sp>
      <p:graphicFrame>
        <p:nvGraphicFramePr>
          <p:cNvPr id="1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163900"/>
              </p:ext>
            </p:extLst>
          </p:nvPr>
        </p:nvGraphicFramePr>
        <p:xfrm>
          <a:off x="7729416" y="3677012"/>
          <a:ext cx="4303872" cy="282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52" y="-108932"/>
            <a:ext cx="905015" cy="9050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8" y="0"/>
            <a:ext cx="687153" cy="68715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46BF-FC26-46D9-BA39-6B3A7C5631B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6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828074"/>
            <a:ext cx="12192000" cy="1099783"/>
          </a:xfrm>
          <a:prstGeom prst="rect">
            <a:avLst/>
          </a:prstGeom>
          <a:solidFill>
            <a:srgbClr val="0B708A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solidFill>
                  <a:schemeClr val="bg1"/>
                </a:solidFill>
                <a:latin typeface="Arial Black" panose="020B0A04020102020204" pitchFamily="34" charset="0"/>
              </a:rPr>
              <a:t>Missions des Réseaux de périnatalité : RSPP </a:t>
            </a: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437926266"/>
              </p:ext>
            </p:extLst>
          </p:nvPr>
        </p:nvGraphicFramePr>
        <p:xfrm>
          <a:off x="110112" y="1543456"/>
          <a:ext cx="7527638" cy="510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2733783169"/>
              </p:ext>
            </p:extLst>
          </p:nvPr>
        </p:nvGraphicFramePr>
        <p:xfrm>
          <a:off x="7995524" y="2196725"/>
          <a:ext cx="4089195" cy="451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927" y="-91859"/>
            <a:ext cx="1011792" cy="10117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0" y="18805"/>
            <a:ext cx="790465" cy="79046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46BF-FC26-46D9-BA39-6B3A7C5631B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46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8C69-5387-4923-A589-C163099A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Grands Principes d’une PCO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58282C-6A93-4E85-A28F-C8D4F3F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0F6237-2FCA-44F3-88C7-F43A8E1379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accent4"/>
                </a:solidFill>
              </a:rPr>
              <a:t>Stratégie nationale pour l’autisme au sein des TND 2018-2022 </a:t>
            </a:r>
          </a:p>
          <a:p>
            <a:pPr marL="1085842" lvl="2" indent="-285750"/>
            <a:r>
              <a:rPr lang="fr-FR" dirty="0">
                <a:solidFill>
                  <a:schemeClr val="accent4"/>
                </a:solidFill>
              </a:rPr>
              <a:t>Mise en place d’un forfait d’intervention précoce en libéral </a:t>
            </a:r>
            <a:r>
              <a:rPr lang="fr-FR" sz="1400" dirty="0">
                <a:solidFill>
                  <a:schemeClr val="accent4"/>
                </a:solidFill>
              </a:rPr>
              <a:t>(mesure 34)</a:t>
            </a:r>
            <a:endParaRPr lang="fr-FR" dirty="0">
              <a:solidFill>
                <a:schemeClr val="accent4"/>
              </a:solidFill>
            </a:endParaRPr>
          </a:p>
          <a:p>
            <a:pPr marL="1085842" lvl="2" indent="-285750"/>
            <a:r>
              <a:rPr lang="fr-FR" dirty="0">
                <a:solidFill>
                  <a:schemeClr val="accent4"/>
                </a:solidFill>
              </a:rPr>
              <a:t>Création de Plateforme de coordination et d’orientation TND </a:t>
            </a:r>
            <a:r>
              <a:rPr lang="fr-FR" sz="1400" dirty="0">
                <a:solidFill>
                  <a:schemeClr val="accent4"/>
                </a:solidFill>
              </a:rPr>
              <a:t>(mesure 35)</a:t>
            </a:r>
          </a:p>
          <a:p>
            <a:pPr marL="1085842" lvl="2" indent="-285750"/>
            <a:endParaRPr lang="fr-FR" dirty="0">
              <a:solidFill>
                <a:schemeClr val="accent4"/>
              </a:solidFill>
            </a:endParaRPr>
          </a:p>
          <a:p>
            <a:r>
              <a:rPr lang="fr-FR" dirty="0">
                <a:solidFill>
                  <a:schemeClr val="accent4"/>
                </a:solidFill>
              </a:rPr>
              <a:t>Un cadre règlementaire strict</a:t>
            </a:r>
          </a:p>
          <a:p>
            <a:pPr lvl="1"/>
            <a:r>
              <a:rPr lang="fr-FR" sz="1400" dirty="0">
                <a:solidFill>
                  <a:schemeClr val="accent4"/>
                </a:solidFill>
                <a:cs typeface="Arial" panose="020B0604020202020204" pitchFamily="34" charset="0"/>
              </a:rPr>
              <a:t>Circulaire N° SG/2018/256 du 22 novembre 2018 relative à la mise en place des plateformes d’orientation et de coordination dans le cadre du parcours de bilan et d’intervention précoce pour les enfants avec des troubles du neurodéveloppement</a:t>
            </a:r>
          </a:p>
          <a:p>
            <a:pPr lvl="1"/>
            <a:endParaRPr lang="fr-FR" sz="1400" dirty="0">
              <a:solidFill>
                <a:schemeClr val="accent4"/>
              </a:solidFill>
              <a:cs typeface="Arial" panose="020B0604020202020204" pitchFamily="34" charset="0"/>
            </a:endParaRPr>
          </a:p>
          <a:p>
            <a:pPr lvl="1"/>
            <a:r>
              <a:rPr lang="fr-FR" sz="1400" dirty="0">
                <a:solidFill>
                  <a:schemeClr val="accent4"/>
                </a:solidFill>
                <a:cs typeface="Arial" panose="020B0604020202020204" pitchFamily="34" charset="0"/>
              </a:rPr>
              <a:t>Instruction interministérielle N° DGCS/SD3B/DGOS/DSS/DIA/2019/179 du 19 juillet 2019 relative à la mise en œuvre des plateformes de coordination et d’orientation dans le cadre des parcours de bilan et intervention précoce des enfants de moins de 7 ans présentant des troubles du neuro-développement</a:t>
            </a:r>
          </a:p>
          <a:p>
            <a:pPr lvl="1"/>
            <a:endParaRPr lang="fr-FR" sz="1400" dirty="0">
              <a:solidFill>
                <a:schemeClr val="accent4"/>
              </a:solidFill>
              <a:cs typeface="Arial" panose="020B0604020202020204" pitchFamily="34" charset="0"/>
            </a:endParaRPr>
          </a:p>
          <a:p>
            <a:pPr lvl="1"/>
            <a:r>
              <a:rPr lang="fr-FR" sz="1400" dirty="0">
                <a:solidFill>
                  <a:schemeClr val="accent4"/>
                </a:solidFill>
                <a:cs typeface="Arial" panose="020B0604020202020204" pitchFamily="34" charset="0"/>
              </a:rPr>
              <a:t>Circulaire interministérielle N° DIA/DGCS/SD3B/DGOS/R4/DGESCO/2021/201 du 23 septembre 2021 relative au déploiement des plateformes de coordination et d’orientation et l’extension du forfait d’intervention précoce de 7 à 12 ans.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8375" y="1997272"/>
            <a:ext cx="942246" cy="131968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34F33A9-8905-4D58-AA72-569F60A43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3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troubles neuro-développementaux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86" y="1997314"/>
            <a:ext cx="6263297" cy="4552935"/>
          </a:xfrm>
          <a:prstGeom prst="rect">
            <a:avLst/>
          </a:prstGeom>
        </p:spPr>
      </p:pic>
      <p:sp>
        <p:nvSpPr>
          <p:cNvPr id="6" name="Espace réservé du contenu 5"/>
          <p:cNvSpPr txBox="1">
            <a:spLocks/>
          </p:cNvSpPr>
          <p:nvPr/>
        </p:nvSpPr>
        <p:spPr>
          <a:xfrm>
            <a:off x="8569234" y="3409686"/>
            <a:ext cx="2638697" cy="1728192"/>
          </a:xfrm>
          <a:prstGeom prst="round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à 7 %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enfants de moins de 7 ans sont susceptibles d’être concernés par un TND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7C55D3-88E7-4B7F-AF8B-9F0649397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E16E5-59DA-40A3-A2C5-7331DF5F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000"/>
            <a:ext cx="12192000" cy="1210378"/>
          </a:xfrm>
        </p:spPr>
        <p:txBody>
          <a:bodyPr/>
          <a:lstStyle/>
          <a:p>
            <a:r>
              <a:rPr lang="fr-FR" dirty="0"/>
              <a:t>Parcours diagnostic TSA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0585B9-1C66-4F1A-AF76-E1C8B7F5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8FDD-C37B-45E2-8DF1-13D0BD8691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3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A2BB47B-300A-4223-8016-460D65583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83" y="4121732"/>
            <a:ext cx="1240898" cy="12408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B8F75F-D57A-46F5-904E-029F37AF7D77}"/>
              </a:ext>
            </a:extLst>
          </p:cNvPr>
          <p:cNvSpPr/>
          <p:nvPr/>
        </p:nvSpPr>
        <p:spPr>
          <a:xfrm>
            <a:off x="8311447" y="5362630"/>
            <a:ext cx="3460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 Diagnostic Expert (CDE)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les diagnostics complexes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68C121-587F-4660-86FE-61526D1945F6}"/>
              </a:ext>
            </a:extLst>
          </p:cNvPr>
          <p:cNvSpPr/>
          <p:nvPr/>
        </p:nvSpPr>
        <p:spPr>
          <a:xfrm>
            <a:off x="4359658" y="4022960"/>
            <a:ext cx="34726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Plateforme Diagnostic Autisme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Proximité (PDAP),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CMP, CMPP, PCO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les diagnostics simples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6DCEB9A-4981-41DD-9A3E-3E4152376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58" y="2835040"/>
            <a:ext cx="2117187" cy="119187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469718F-00FB-4984-8C18-00AAF311C954}"/>
              </a:ext>
            </a:extLst>
          </p:cNvPr>
          <p:cNvSpPr/>
          <p:nvPr/>
        </p:nvSpPr>
        <p:spPr>
          <a:xfrm>
            <a:off x="430219" y="1873013"/>
            <a:ext cx="34286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Médecin généraliste, pédiatre,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036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PMI, crèche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Repérage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7DBCBB9C-50B4-46D7-BBE4-2D6A0A312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8" y="2909800"/>
            <a:ext cx="1672782" cy="1113160"/>
          </a:xfrm>
          <a:prstGeom prst="rect">
            <a:avLst/>
          </a:prstGeom>
        </p:spPr>
      </p:pic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0A206657-DC96-49A3-A66A-9C4DE57812A3}"/>
              </a:ext>
            </a:extLst>
          </p:cNvPr>
          <p:cNvSpPr/>
          <p:nvPr/>
        </p:nvSpPr>
        <p:spPr>
          <a:xfrm>
            <a:off x="105195" y="6051636"/>
            <a:ext cx="11992642" cy="295312"/>
          </a:xfrm>
          <a:prstGeom prst="rightArrow">
            <a:avLst/>
          </a:prstGeom>
          <a:solidFill>
            <a:srgbClr val="B61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43CB4AA-B405-4853-A47B-9E86C5B31DF6}"/>
              </a:ext>
            </a:extLst>
          </p:cNvPr>
          <p:cNvSpPr txBox="1"/>
          <p:nvPr/>
        </p:nvSpPr>
        <p:spPr>
          <a:xfrm>
            <a:off x="1262269" y="6235498"/>
            <a:ext cx="139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B71B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fr-FR" sz="2400" b="1" i="0" u="none" strike="noStrike" kern="1200" cap="none" spc="0" normalizeH="0" baseline="30000" noProof="0" dirty="0">
                <a:ln>
                  <a:noFill/>
                </a:ln>
                <a:solidFill>
                  <a:srgbClr val="B71B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ère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B71B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ligne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5692843-6A43-4736-8546-42F4FB142163}"/>
              </a:ext>
            </a:extLst>
          </p:cNvPr>
          <p:cNvSpPr txBox="1"/>
          <p:nvPr/>
        </p:nvSpPr>
        <p:spPr>
          <a:xfrm>
            <a:off x="5141843" y="6232938"/>
            <a:ext cx="170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B71B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2ème ligne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947B2E8-B0A8-458D-9AC5-8B7FBF5E8F6A}"/>
              </a:ext>
            </a:extLst>
          </p:cNvPr>
          <p:cNvSpPr txBox="1"/>
          <p:nvPr/>
        </p:nvSpPr>
        <p:spPr>
          <a:xfrm>
            <a:off x="9421183" y="6237752"/>
            <a:ext cx="168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B71B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3ème ligne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D547E777-7A7F-476D-A3FD-BE1C682BB9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02" y="2921168"/>
            <a:ext cx="1375190" cy="1015663"/>
          </a:xfrm>
          <a:prstGeom prst="rect">
            <a:avLst/>
          </a:prstGeom>
        </p:spPr>
      </p:pic>
      <p:sp>
        <p:nvSpPr>
          <p:cNvPr id="44" name="Flèche : courbe vers la droite 43">
            <a:extLst>
              <a:ext uri="{FF2B5EF4-FFF2-40B4-BE49-F238E27FC236}">
                <a16:creationId xmlns:a16="http://schemas.microsoft.com/office/drawing/2014/main" id="{9A744CDB-AE2C-4265-8D01-7C569892DBA1}"/>
              </a:ext>
            </a:extLst>
          </p:cNvPr>
          <p:cNvSpPr/>
          <p:nvPr/>
        </p:nvSpPr>
        <p:spPr>
          <a:xfrm rot="17348657">
            <a:off x="2765148" y="3647945"/>
            <a:ext cx="722650" cy="25174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lèche : courbe vers le bas 45">
            <a:extLst>
              <a:ext uri="{FF2B5EF4-FFF2-40B4-BE49-F238E27FC236}">
                <a16:creationId xmlns:a16="http://schemas.microsoft.com/office/drawing/2014/main" id="{CB4B6473-F530-480A-B859-49E6B067F4DF}"/>
              </a:ext>
            </a:extLst>
          </p:cNvPr>
          <p:cNvSpPr/>
          <p:nvPr/>
        </p:nvSpPr>
        <p:spPr>
          <a:xfrm rot="1032670">
            <a:off x="7457965" y="3122776"/>
            <a:ext cx="2829741" cy="62189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9C05DD2-D7EB-4FD6-A385-E89C1C17E3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1" y="29706"/>
            <a:ext cx="1035062" cy="5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Personnalisé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3446"/>
      </a:accent1>
      <a:accent2>
        <a:srgbClr val="B71B54"/>
      </a:accent2>
      <a:accent3>
        <a:srgbClr val="00738C"/>
      </a:accent3>
      <a:accent4>
        <a:srgbClr val="20366D"/>
      </a:accent4>
      <a:accent5>
        <a:srgbClr val="009A93"/>
      </a:accent5>
      <a:accent6>
        <a:srgbClr val="7F7F7F"/>
      </a:accent6>
      <a:hlink>
        <a:srgbClr val="7F7F7F"/>
      </a:hlink>
      <a:folHlink>
        <a:srgbClr val="595959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2046</Words>
  <Application>Microsoft Office PowerPoint</Application>
  <PresentationFormat>Grand écran</PresentationFormat>
  <Paragraphs>444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50" baseType="lpstr">
      <vt:lpstr>MS PGothic</vt:lpstr>
      <vt:lpstr>游ゴシック</vt:lpstr>
      <vt:lpstr>Arial</vt:lpstr>
      <vt:lpstr>Arial Black</vt:lpstr>
      <vt:lpstr>Arial Narrow</vt:lpstr>
      <vt:lpstr>Calibri</vt:lpstr>
      <vt:lpstr>Calibri Light</vt:lpstr>
      <vt:lpstr>Helvetica</vt:lpstr>
      <vt:lpstr>Verdana</vt:lpstr>
      <vt:lpstr>Wingdings</vt:lpstr>
      <vt:lpstr>1_Thème Office</vt:lpstr>
      <vt:lpstr>Plateforme de Coordination et d’Orientation  &amp;  Réseaux de Suivi des Enfants Vulnérables  :  quelle articulation ? </vt:lpstr>
      <vt:lpstr>Quelles missions pour chaque entité ?</vt:lpstr>
      <vt:lpstr>Missions des Réseaux de périnatalité </vt:lpstr>
      <vt:lpstr>Missions des Réseaux de périnatalité </vt:lpstr>
      <vt:lpstr>Missions des Réseaux de périnatalité :  NEF </vt:lpstr>
      <vt:lpstr>Présentation PowerPoint</vt:lpstr>
      <vt:lpstr>Grands Principes d’une PCO</vt:lpstr>
      <vt:lpstr>Les troubles neuro-développementaux</vt:lpstr>
      <vt:lpstr>Parcours diagnostic TSA</vt:lpstr>
      <vt:lpstr>Parcours diagnostic TSA</vt:lpstr>
      <vt:lpstr>Les missions d’une PCO</vt:lpstr>
      <vt:lpstr>Les missions d’une PCO</vt:lpstr>
      <vt:lpstr>Rôle de la PCO</vt:lpstr>
      <vt:lpstr>Parcours sans PCO</vt:lpstr>
      <vt:lpstr>Parcours avec PCO</vt:lpstr>
      <vt:lpstr>Les Forfaits d’Intervention Précoce</vt:lpstr>
      <vt:lpstr>Les missions d’une PCO</vt:lpstr>
      <vt:lpstr>Un pont entre les structures et le monde du libéral</vt:lpstr>
      <vt:lpstr>Parcours de l’enfant pour chaque entité</vt:lpstr>
      <vt:lpstr>Parcours dans le réseau SEV</vt:lpstr>
      <vt:lpstr> Le parcours de l’enfant au sein des réseaux de périnatalité</vt:lpstr>
      <vt:lpstr>Présentation PowerPoint</vt:lpstr>
      <vt:lpstr>Présentation PowerPoint</vt:lpstr>
      <vt:lpstr>Parcours à la plateforme TND</vt:lpstr>
      <vt:lpstr>Le réseau de partenaires</vt:lpstr>
      <vt:lpstr>Formulaire de repérage</vt:lpstr>
      <vt:lpstr>Le parcours PCO</vt:lpstr>
      <vt:lpstr>Parcours PCO vs parcours RSEV</vt:lpstr>
      <vt:lpstr>Complémentarités de parcours </vt:lpstr>
      <vt:lpstr>Complémentarité FIP/ dispositif psychomot réseaux</vt:lpstr>
      <vt:lpstr>Premiers bilans </vt:lpstr>
      <vt:lpstr>Impacts du côté des réseaux </vt:lpstr>
      <vt:lpstr>Quelques chiffres concernant les PCO</vt:lpstr>
      <vt:lpstr>Quelques chiffres concernant les PCO</vt:lpstr>
      <vt:lpstr>Difficultés rencontrées par les PCO</vt:lpstr>
      <vt:lpstr>Perspectives</vt:lpstr>
      <vt:lpstr>CONCLUSION</vt:lpstr>
      <vt:lpstr>Conclusions </vt:lpstr>
      <vt:lpstr>Merci pour votre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Plateforme de coordination et d’Orientation et Réseaux de Suivi des Enfants Vulnérables : quelle articulation ?</dc:title>
  <dc:creator>Manuela Briand</dc:creator>
  <cp:lastModifiedBy>Manuela Briand</cp:lastModifiedBy>
  <cp:revision>128</cp:revision>
  <dcterms:created xsi:type="dcterms:W3CDTF">2022-10-03T09:28:37Z</dcterms:created>
  <dcterms:modified xsi:type="dcterms:W3CDTF">2022-11-23T12:05:14Z</dcterms:modified>
</cp:coreProperties>
</file>